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1.tif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8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Shape 104"/>
          <p:cNvSpPr/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sz="half" idx="13"/>
          </p:nvPr>
        </p:nvSpPr>
        <p:spPr>
          <a:xfrm>
            <a:off x="4461199" y="1200943"/>
            <a:ext cx="15463408" cy="745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35000" y="89789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35000" y="110490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667320" y="3238500"/>
            <a:ext cx="23049360" cy="92202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pic" sz="half" idx="13"/>
          </p:nvPr>
        </p:nvSpPr>
        <p:spPr>
          <a:xfrm>
            <a:off x="13749870" y="3238391"/>
            <a:ext cx="9538308" cy="92203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50133" y="952500"/>
            <a:ext cx="23083734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Shape 77"/>
          <p:cNvSpPr/>
          <p:nvPr>
            <p:ph type="body" sz="half" idx="1"/>
          </p:nvPr>
        </p:nvSpPr>
        <p:spPr>
          <a:xfrm>
            <a:off x="648301" y="3238500"/>
            <a:ext cx="11832551" cy="92202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1054965" y="1778000"/>
            <a:ext cx="22274072" cy="1030105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sz="quarter" idx="13"/>
          </p:nvPr>
        </p:nvSpPr>
        <p:spPr>
          <a:xfrm>
            <a:off x="15620019" y="6970107"/>
            <a:ext cx="7453648" cy="5587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quarter" idx="14"/>
          </p:nvPr>
        </p:nvSpPr>
        <p:spPr>
          <a:xfrm>
            <a:off x="15592132" y="1026801"/>
            <a:ext cx="7509391" cy="56288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idx="15"/>
          </p:nvPr>
        </p:nvSpPr>
        <p:spPr>
          <a:xfrm>
            <a:off x="1214389" y="1130300"/>
            <a:ext cx="14157421" cy="114553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0280" y="952500"/>
            <a:ext cx="2310344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pic>
        <p:nvPicPr>
          <p:cNvPr id="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5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exceptions.html#built-in-exceptions" TargetMode="Externa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hyperlink" Target="http://www.tiobe.com/tiobe_index?page=index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ko.wikipedia.org/wiki/%EA%B7%80%EB%8F%84_%EB%B0%98_%EB%A1%9C%EC%84%AC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egacy.python.org/dev/peps/pep-0373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s://youtu.be/YgtL4S7Hrwo?t=186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ython.org" TargetMode="Externa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continuum.io/downloads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ypi.python.org/pypi" TargetMode="External"/><Relationship Id="rId3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inta/awesome-python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ipython.org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888" TargetMode="External"/><Relationship Id="rId3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Naver%20Webtoon%20Display.ipynb" TargetMode="External"/><Relationship Id="rId3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sk@festi.kr" TargetMode="External"/><Relationship Id="rId3" Type="http://schemas.openxmlformats.org/officeDocument/2006/relationships/hyperlink" Target="http://facebook.com/askdjango" TargetMode="External"/><Relationship Id="rId4" Type="http://schemas.openxmlformats.org/officeDocument/2006/relationships/hyperlink" Target="http://facebook.com/groups/askdjango" TargetMode="External"/><Relationship Id="rId5" Type="http://schemas.openxmlformats.org/officeDocument/2006/relationships/hyperlink" Target="http://festi.kr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://facebook.com/allieuslee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3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crawl_naver_webtoon.py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melon_chart.py" TargetMode="External"/><Relationship Id="rId3" Type="http://schemas.openxmlformats.org/officeDocument/2006/relationships/image" Target="../media/image2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facebook.com/p.rogramming3k/" TargetMode="External"/><Relationship Id="rId3" Type="http://schemas.openxmlformats.org/officeDocument/2006/relationships/hyperlink" Target="https://www.facebook.com/askdjango/posts/599904070172651" TargetMode="External"/><Relationship Id="rId4" Type="http://schemas.openxmlformats.org/officeDocument/2006/relationships/hyperlink" Target="https://www.facebook.com/MicrosoftDeveloper.Korea/posts/840075202763476" TargetMode="External"/><Relationship Id="rId5" Type="http://schemas.openxmlformats.org/officeDocument/2006/relationships/hyperlink" Target="http://www.djangogirlsseoul.org/" TargetMode="External"/><Relationship Id="rId6" Type="http://schemas.openxmlformats.org/officeDocument/2006/relationships/hyperlink" Target="http://festi.kr/about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.1/library/string.html#format-string-syntax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008/#indentation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257/" TargetMode="External"/><Relationship Id="rId3" Type="http://schemas.openxmlformats.org/officeDocument/2006/relationships/hyperlink" Target="http://sphinxcontrib-napoleon.readthedocs.io/en/latest/example_google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more-on-lists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tuples-and-sequences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sets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dictionaries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collections.html#collections.OrderedDict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CamelCase" TargetMode="External"/><Relationship Id="rId3" Type="http://schemas.openxmlformats.org/officeDocument/2006/relationships/image" Target="../media/image3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.python.org/moin/Generators" TargetMode="External"/><Relationship Id="rId3" Type="http://schemas.openxmlformats.org/officeDocument/2006/relationships/hyperlink" Target="https://www.python.org/dev/peps/pep-0479/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reference/lexical_analysis.html#encoding-declarations" TargetMode="Externa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" TargetMode="External"/><Relationship Id="rId3" Type="http://schemas.openxmlformats.org/officeDocument/2006/relationships/hyperlink" Target="https://docs.python.org/3/library/functions.html#sorted" TargetMode="External"/><Relationship Id="rId4" Type="http://schemas.openxmlformats.org/officeDocument/2006/relationships/hyperlink" Target="https://docs.python.org/3/library/functions.html#filter" TargetMode="External"/><Relationship Id="rId5" Type="http://schemas.openxmlformats.org/officeDocument/2006/relationships/hyperlink" Target="https://docs.python.org/3/library/functions.html#map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#max" TargetMode="External"/><Relationship Id="rId3" Type="http://schemas.openxmlformats.org/officeDocument/2006/relationships/hyperlink" Target="https://docs.python.org/3/library/functions.html#min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howto/sorting.html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한국컴퓨터정보학회 워크샵 Day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추천 Extension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</a:t>
            </a:r>
          </a:p>
          <a:p>
            <a:pPr lvl="1"/>
            <a:r>
              <a:t>메뉴 "보기" -&gt; "Extension" 에서 "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" 키워드 검색</a:t>
            </a: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965" y="4928510"/>
            <a:ext cx="14240732" cy="309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- 나이 역순으로 정렬하기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나이 역순으로 정렬하기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'철수'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'영희'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'근수'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'명자'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'소영'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t>]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sort</a:t>
            </a:r>
            <a:r>
              <a:rPr b="1"/>
              <a:t>(</a:t>
            </a:r>
            <a:r>
              <a:t>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person</a:t>
            </a:r>
            <a:r>
              <a:rPr b="1"/>
              <a:t>: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person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people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</a:t>
            </a:r>
            <a:r>
              <a:rPr b="1"/>
              <a:t>,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 - 다수 기준으로 정렬하기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다음 리스트를 다음 기준으로 정렬해보세요.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1차 기준 : 자릿수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2차 기준 : 1의 자리 숫자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121</a:t>
            </a:r>
            <a:r>
              <a:rPr b="1"/>
              <a:t>]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# Quiz 코드 : sorted(...)</a:t>
            </a:r>
            <a:endParaRPr>
              <a:solidFill>
                <a:srgbClr val="000000"/>
              </a:solidFill>
            </a:endParaRPr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len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str</a:t>
            </a:r>
            <a:r>
              <a:t>(</a:t>
            </a:r>
            <a:r>
              <a:rPr b="0"/>
              <a:t>i</a:t>
            </a:r>
            <a:r>
              <a:t>)),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t>[9, 10, 20, 11, 12, 211, 121, 313]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힌트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숫자 11 은 str(11) 를 통해 문자열로 변환할 수 있습니다.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문자열의 길이는 len(문자열) 을 통해 알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(1)</a:t>
            </a:r>
          </a:p>
        </p:txBody>
      </p:sp>
      <p:sp>
        <p:nvSpPr>
          <p:cNvPr id="552" name="Shape 5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특정 리스트의 각각의 원소에 어떤 함수를 적용한 후, 그 결과로 새로운 List, Dict, Set 을 만들 수 있는 아주 간편한 방법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List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Dict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Set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(2)</a:t>
            </a:r>
          </a:p>
        </p:txBody>
      </p:sp>
      <p:sp>
        <p:nvSpPr>
          <p:cNvPr id="555" name="Shape 555"/>
          <p:cNvSpPr/>
          <p:nvPr>
            <p:ph type="body" sz="half" idx="1"/>
          </p:nvPr>
        </p:nvSpPr>
        <p:spPr>
          <a:xfrm>
            <a:off x="667320" y="3238500"/>
            <a:ext cx="1267897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mylist1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mylist2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</a:p>
        </p:txBody>
      </p:sp>
      <p:sp>
        <p:nvSpPr>
          <p:cNvPr id="556" name="Shape 556"/>
          <p:cNvSpPr/>
          <p:nvPr/>
        </p:nvSpPr>
        <p:spPr>
          <a:xfrm>
            <a:off x="13628079" y="3244850"/>
            <a:ext cx="10468475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val_dict_comprehension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/>
              <a:t>: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val_dict_comprehension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mydict</a:t>
            </a:r>
            <a:r>
              <a:rPr b="1"/>
              <a:t>[</a:t>
            </a:r>
            <a:r>
              <a:t>i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mydict</a:t>
            </a:r>
            <a:r>
              <a:t>)</a:t>
            </a:r>
            <a:endParaRPr b="0"/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val_set_comprehension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val_set_comprehension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myset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add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)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myset</a:t>
            </a:r>
            <a:r>
              <a:t>)</a:t>
            </a:r>
          </a:p>
        </p:txBody>
      </p:sp>
      <p:sp>
        <p:nvSpPr>
          <p:cNvPr id="557" name="Shape 557"/>
          <p:cNvSpPr/>
          <p:nvPr/>
        </p:nvSpPr>
        <p:spPr>
          <a:xfrm>
            <a:off x="828891" y="7893267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8" name="Shape 558"/>
          <p:cNvSpPr/>
          <p:nvPr/>
        </p:nvSpPr>
        <p:spPr>
          <a:xfrm>
            <a:off x="13679673" y="8140979"/>
            <a:ext cx="9979463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9" name="Shape 559"/>
          <p:cNvSpPr/>
          <p:nvPr/>
        </p:nvSpPr>
        <p:spPr>
          <a:xfrm>
            <a:off x="828891" y="12010901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제너레이터 표현식 (Generator Expression)</a:t>
            </a:r>
          </a:p>
        </p:txBody>
      </p:sp>
      <p:sp>
        <p:nvSpPr>
          <p:cNvPr id="562" name="Shape 5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(1000000)]    # list comprehension</a:t>
            </a:r>
          </a:p>
          <a:p>
            <a:pPr lvl="1"/>
            <a:r>
              <a:t>한 번에 List 를 생성</a:t>
            </a:r>
          </a:p>
          <a:p>
            <a:pPr/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   # generator expression</a:t>
            </a:r>
          </a:p>
          <a:p>
            <a:pPr lvl="1"/>
            <a:r>
              <a:t>값이 필요할 때마다, 값을 생성하여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</a:t>
            </a:r>
          </a:p>
          <a:p>
            <a:pPr/>
            <a:r>
              <a:rPr>
                <a:solidFill>
                  <a:srgbClr val="295E99"/>
                </a:solidFill>
              </a:rPr>
              <a:t>list</a:t>
            </a:r>
            <a:r>
              <a:t>((i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(1000000))) 는 줄여서,</a:t>
            </a:r>
          </a:p>
          <a:p>
            <a:pPr lvl="1"/>
            <a:r>
              <a:rPr>
                <a:solidFill>
                  <a:srgbClr val="295E99"/>
                </a:solidFill>
              </a:rPr>
              <a:t>list</a:t>
            </a:r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로 쓸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(1)</a:t>
            </a:r>
          </a:p>
        </p:txBody>
      </p:sp>
      <p:sp>
        <p:nvSpPr>
          <p:cNvPr id="565" name="Shape 5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어떤 함수의 기능을 감싸는 (Wrapping) 용도의 함수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verbose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'begin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ret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'end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ret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(잠깐) 1급 함수 : 함수를 동적으로 생성할 수 있으며, 반환값으로 전달할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(2)</a:t>
            </a:r>
          </a:p>
        </p:txBody>
      </p:sp>
      <p:sp>
        <p:nvSpPr>
          <p:cNvPr id="568" name="Shape 568"/>
          <p:cNvSpPr/>
          <p:nvPr>
            <p:ph type="body" sz="half" idx="1"/>
          </p:nvPr>
        </p:nvSpPr>
        <p:spPr>
          <a:xfrm>
            <a:off x="667320" y="3238500"/>
            <a:ext cx="1087434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</p:txBody>
      </p:sp>
      <p:sp>
        <p:nvSpPr>
          <p:cNvPr id="569" name="Shape 569"/>
          <p:cNvSpPr/>
          <p:nvPr/>
        </p:nvSpPr>
        <p:spPr>
          <a:xfrm>
            <a:off x="12524202" y="3238500"/>
            <a:ext cx="9427917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1" sz="56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@verbose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(3)</a:t>
            </a:r>
          </a:p>
        </p:txBody>
      </p:sp>
      <p:sp>
        <p:nvSpPr>
          <p:cNvPr id="572" name="Shape 5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absolute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295E99"/>
                </a:solidFill>
              </a:rPr>
              <a:t>abs</a:t>
            </a:r>
            <a:r>
              <a:rPr b="1"/>
              <a:t>(</a:t>
            </a:r>
            <a:r>
              <a:t>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@absolute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7481" y="6997700"/>
            <a:ext cx="8661401" cy="170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(4)</a:t>
            </a:r>
          </a:p>
        </p:txBody>
      </p:sp>
      <p:sp>
        <p:nvSpPr>
          <p:cNvPr id="576" name="Shape 5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인자를 받는 장식자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base</a:t>
            </a:r>
            <a:r>
              <a:rPr b="1"/>
              <a:t>(</a:t>
            </a:r>
            <a:r>
              <a:t>base_i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inner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base_i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inner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@base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7341" y="6972300"/>
            <a:ext cx="7213601" cy="175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(5)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import</a:t>
            </a:r>
            <a:r>
              <a:rPr b="0">
                <a:solidFill>
                  <a:srgbClr val="000000"/>
                </a:solidFill>
              </a:rPr>
              <a:t> time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memoize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cached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key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cached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@memoize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sleep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20</a:t>
            </a:r>
            <a:r>
              <a:t>))</a:t>
            </a:r>
          </a:p>
        </p:txBody>
      </p:sp>
      <p:pic>
        <p:nvPicPr>
          <p:cNvPr id="5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0893" y="5638799"/>
            <a:ext cx="61214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/>
        </p:nvSpPr>
        <p:spPr>
          <a:xfrm>
            <a:off x="7587244" y="8037864"/>
            <a:ext cx="2418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sleep</a:t>
            </a:r>
          </a:p>
        </p:txBody>
      </p:sp>
      <p:sp>
        <p:nvSpPr>
          <p:cNvPr id="583" name="Shape 583"/>
          <p:cNvSpPr/>
          <p:nvPr/>
        </p:nvSpPr>
        <p:spPr>
          <a:xfrm flipH="1">
            <a:off x="3819346" y="8486783"/>
            <a:ext cx="3695702" cy="780057"/>
          </a:xfrm>
          <a:prstGeom prst="line">
            <a:avLst/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88" name="Shape 588"/>
          <p:cNvSpPr/>
          <p:nvPr/>
        </p:nvSpPr>
        <p:spPr>
          <a:xfrm>
            <a:off x="15826869" y="6880229"/>
            <a:ext cx="546876" cy="199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6201" y="21600"/>
                </a:moveTo>
                <a:cubicBezTo>
                  <a:pt x="-5240" y="14463"/>
                  <a:pt x="-5399" y="7263"/>
                  <a:pt x="15724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9" name="Shape 589"/>
          <p:cNvSpPr/>
          <p:nvPr/>
        </p:nvSpPr>
        <p:spPr>
          <a:xfrm>
            <a:off x="15816912" y="8901206"/>
            <a:ext cx="585612" cy="103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0" h="21600" fill="norm" stroke="1" extrusionOk="0">
                <a:moveTo>
                  <a:pt x="16230" y="21600"/>
                </a:moveTo>
                <a:cubicBezTo>
                  <a:pt x="-4483" y="15781"/>
                  <a:pt x="-5370" y="8581"/>
                  <a:pt x="13568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/>
        </p:nvSpPr>
        <p:spPr>
          <a:xfrm>
            <a:off x="13169513" y="7427021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  <p:sp>
        <p:nvSpPr>
          <p:cNvPr id="587" name="Shape 587"/>
          <p:cNvSpPr/>
          <p:nvPr/>
        </p:nvSpPr>
        <p:spPr>
          <a:xfrm>
            <a:off x="13169513" y="8969337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설치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(1)</a:t>
            </a:r>
          </a:p>
        </p:txBody>
      </p:sp>
      <p:sp>
        <p:nvSpPr>
          <p:cNvPr id="592" name="Shape 5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1</a:t>
            </a:r>
            <a:r>
              <a:rPr>
                <a:solidFill>
                  <a:srgbClr val="D97100"/>
                </a:solidFill>
              </a:rPr>
              <a:t>/</a:t>
            </a:r>
            <a: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/>
            <a:br/>
            <a:r>
              <a:t>try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D97100"/>
                </a:solidFill>
              </a:rPr>
              <a:t>/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D81E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except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ZeroDivisionError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'0으로 나누지마세요.'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954" y="9678441"/>
            <a:ext cx="5866475" cy="1455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3401" y="5494339"/>
            <a:ext cx="8753375" cy="215280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Shape 595"/>
          <p:cNvSpPr/>
          <p:nvPr/>
        </p:nvSpPr>
        <p:spPr>
          <a:xfrm>
            <a:off x="12320586" y="4563687"/>
            <a:ext cx="42932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비정상 종료 처리</a:t>
            </a:r>
          </a:p>
        </p:txBody>
      </p:sp>
      <p:sp>
        <p:nvSpPr>
          <p:cNvPr id="596" name="Shape 596"/>
          <p:cNvSpPr/>
          <p:nvPr/>
        </p:nvSpPr>
        <p:spPr>
          <a:xfrm>
            <a:off x="12498386" y="8814651"/>
            <a:ext cx="9582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ZeroDivisionError 예외를 잡아서 처리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(2)</a:t>
            </a:r>
          </a:p>
        </p:txBody>
      </p:sp>
      <p:sp>
        <p:nvSpPr>
          <p:cNvPr id="599" name="Shape 5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Builtin Exceptions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SyntaxError : 파이썬 문법 오류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ImportError : Import 실패 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IndexError : List/Tuple 에 없는 Index 를 지정했을 때. Index 가 int 타입이 아닐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KeyError : Dict 에 없는 Key 를 지정했을 때, Muttable Type 으로 Key 를 지정했을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NameError : 정의되지 않은 변수에 접근했을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NotImplementedError : 구현되지 않은 루틴임을 명시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StopIteration : Generator 에서 더 이상 생산할 값이 없을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TypeError : 특정 함수/연산자에서 지원하지 않는 타입의 값을 명시했을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body" idx="13"/>
          </p:nvPr>
        </p:nvSpPr>
        <p:spPr>
          <a:xfrm>
            <a:off x="2387600" y="8953500"/>
            <a:ext cx="19621500" cy="935232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감사합니다.</a:t>
            </a:r>
          </a:p>
        </p:txBody>
      </p:sp>
      <p:sp>
        <p:nvSpPr>
          <p:cNvPr id="602" name="Shape 602"/>
          <p:cNvSpPr/>
          <p:nvPr>
            <p:ph type="body" idx="14"/>
          </p:nvPr>
        </p:nvSpPr>
        <p:spPr>
          <a:xfrm>
            <a:off x="2387600" y="5829299"/>
            <a:ext cx="19621500" cy="13208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Lift is short, use Python.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787" y="4318949"/>
            <a:ext cx="15588519" cy="8549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재미로 보는 언어 랭킹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667320" y="3238500"/>
            <a:ext cx="23049360" cy="148151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TIOBE Index for July 2016</a:t>
            </a:r>
          </a:p>
        </p:txBody>
      </p:sp>
      <p:sp>
        <p:nvSpPr>
          <p:cNvPr id="171" name="Shape 171"/>
          <p:cNvSpPr/>
          <p:nvPr/>
        </p:nvSpPr>
        <p:spPr>
          <a:xfrm>
            <a:off x="3353739" y="6726224"/>
            <a:ext cx="16554615" cy="642565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1991년 </a:t>
            </a:r>
            <a:r>
              <a:rPr u="sng">
                <a:hlinkClick r:id="rId2" invalidUrl="" action="" tgtFrame="" tooltip="" history="1" highlightClick="0" endSnd="0"/>
              </a:rPr>
              <a:t>귀도 반 로섬</a:t>
            </a:r>
            <a:r>
              <a:t> (Guido van Rossum) 이 발표한 프로그래밍 언어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Google (2005년 ~ 2012년), Dropbox (2013년 ~)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소프트웨어 재단에서 관리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범용 프로그래밍 언어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다양한 플랫폼 지원 (윈도우, 맥, 리눅스)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그렇지만,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리눅스를 가장 잘 지원</a:t>
            </a:r>
            <a:r>
              <a:t>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풍부한 라이브러리 : 요즘 데이터분석에서 강세 (Pandas 라이브러리)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대학을 비롯한 여러 교육 기관, 연구 기관 및 산업계에서 이용이 증가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661" y="6334018"/>
            <a:ext cx="4234477" cy="636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66701" y="6396823"/>
            <a:ext cx="3685156" cy="368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2.X or 3.X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3.4 이상</a:t>
            </a:r>
            <a:r>
              <a:t>을 쓰셔도 아무런 불편이 없습니다. 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최신버전 3.5.2</a:t>
            </a:r>
            <a:r>
              <a:t>)</a:t>
            </a:r>
          </a:p>
          <a:p>
            <a:pPr lvl="1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3.4 이상을 꼭! 꼭! 꼭! 써주세요.</a:t>
            </a:r>
          </a:p>
          <a:p>
            <a:pPr/>
            <a:r>
              <a:t>파이썬 2.7 은 버전3로 가기위한 이사 대비 버전</a:t>
            </a:r>
          </a:p>
          <a:p>
            <a:pPr lvl="1"/>
            <a:r>
              <a:t>더 이상의 기능 업데이트가 없으며, 2020년까지만 보안 업데이트를 제공 (</a:t>
            </a:r>
            <a:r>
              <a:rPr u="sng">
                <a:hlinkClick r:id="rId2" invalidUrl="" action="" tgtFrame="" tooltip="" history="1" highlightClick="0" endSnd="0"/>
              </a:rPr>
              <a:t>Python 2.7 Release Schedule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2.8 은 없습니다.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4145621"/>
            <a:ext cx="161798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214552" y="11138682"/>
            <a:ext cx="99548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https://youtu.be/YgtL4S7Hrwo?t=186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(윈도우)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python.org</a:t>
            </a:r>
            <a:r>
              <a:t> 의 </a:t>
            </a:r>
            <a:r>
              <a:rPr u="sng">
                <a:hlinkClick r:id="rId3" invalidUrl="" action="" tgtFrame="" tooltip="" history="1" highlightClick="0" endSnd="0"/>
              </a:rPr>
              <a:t>공식 배포판</a:t>
            </a:r>
            <a:r>
              <a:t>이 아닌 </a:t>
            </a:r>
            <a:r>
              <a:rPr u="sng">
                <a:hlinkClick r:id="rId4" invalidUrl="" action="" tgtFrame="" tooltip="" history="1" highlightClick="0" endSnd="0"/>
              </a:rPr>
              <a:t>Anaconda Python</a:t>
            </a:r>
            <a:r>
              <a:t> 을 설치해주세요.</a:t>
            </a:r>
          </a:p>
          <a:p>
            <a:pPr lvl="1"/>
            <a:r>
              <a:t>Anaconda Python 에는 윈도우에 필요한 여러 C 팩키지들이 팩키징되어있습니다.</a:t>
            </a:r>
          </a:p>
          <a:p>
            <a:pPr lvl="1"/>
            <a:r>
              <a:t>설치 시에 필히 "Add to PATH" 옵션을 확인해주세요.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python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pip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(맥)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5200"/>
              </a:spcBef>
              <a:defRPr sz="4628"/>
            </a:pPr>
            <a:r>
              <a:t>맥 팩키지관리자인 homebrew 를 통해 설치하실 수 있습니다.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brew install python3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t>homebrew 가 설치되어있지 않다면?</a:t>
            </a:r>
          </a:p>
          <a:p>
            <a:pPr lvl="2" marL="169545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rPr sz="3204">
                <a:latin typeface="D2Coding"/>
                <a:ea typeface="D2Coding"/>
                <a:cs typeface="D2Coding"/>
                <a:sym typeface="D2Coding"/>
              </a:rPr>
              <a:t>/usr/bin/ruby -e "$(curl -fsSL https://raw.githubusercontent.com/Homebrew/install/master/install)"</a:t>
            </a:r>
            <a:endParaRPr sz="3204"/>
          </a:p>
          <a:p>
            <a:pPr marL="565150" indent="-565150" defTabSz="734694">
              <a:spcBef>
                <a:spcPts val="5200"/>
              </a:spcBef>
              <a:defRPr sz="4628"/>
            </a:pPr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(우분투 리눅스)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기본에 Python 3.4 이상이 이미 설치되어있습니다.</a:t>
            </a:r>
          </a:p>
          <a:p>
            <a:pPr/>
            <a:r>
              <a:t>혹시나 설치가 안되어있다면,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sudo apt-get install python3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4"/>
          </p:nvPr>
        </p:nvSpPr>
        <p:spPr>
          <a:xfrm>
            <a:off x="2381250" y="6318249"/>
            <a:ext cx="19621500" cy="10795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"Life is short, use Python"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</a:t>
            </a:r>
          </a:p>
          <a:p>
            <a:pPr/>
            <a:r>
              <a:t>pip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 pip</a:t>
            </a:r>
          </a:p>
        </p:txBody>
      </p:sp>
      <p:sp>
        <p:nvSpPr>
          <p:cNvPr id="201" name="Shape 201"/>
          <p:cNvSpPr/>
          <p:nvPr>
            <p:ph type="body" sz="half" idx="1"/>
          </p:nvPr>
        </p:nvSpPr>
        <p:spPr>
          <a:xfrm>
            <a:off x="667320" y="3238500"/>
            <a:ext cx="12709213" cy="9777990"/>
          </a:xfrm>
          <a:prstGeom prst="rect">
            <a:avLst/>
          </a:prstGeom>
        </p:spPr>
        <p:txBody>
          <a:bodyPr/>
          <a:lstStyle/>
          <a:p>
            <a:pPr/>
            <a:r>
              <a:t>pip 를 통해 </a:t>
            </a:r>
            <a:r>
              <a:rPr u="sng">
                <a:hlinkClick r:id="rId2" invalidUrl="" action="" tgtFrame="" tooltip="" history="1" highlightClick="0" endSnd="0"/>
              </a:rPr>
              <a:t>PyPI (the Python Pacakge Index)</a:t>
            </a:r>
            <a:r>
              <a:t> 에 올려진 파이썬 팩키지들을 설치할 수 있습니다.</a:t>
            </a:r>
          </a:p>
          <a:p>
            <a:pPr/>
            <a:r>
              <a:t>설치 시에 C 코드가 포함된 팩키지라면, 빌드를 수행합니다.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팩키지명==버전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search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uninstall 팩키지명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7014" y="1350018"/>
            <a:ext cx="10733617" cy="12045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 팩키지 설치 연습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requests            # http 요청 라이브러리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beautifulsoup4  # html 파서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django               # 웹프레임워크</a:t>
            </a:r>
          </a:p>
          <a:p>
            <a:pPr/>
            <a:r>
              <a:t>pip 는 이미 설치가 되어있는 팩키지에 대해서는 재설치를 수행하지 않습니다.</a:t>
            </a:r>
          </a:p>
          <a:p>
            <a:pPr lvl="1"/>
            <a:r>
              <a:t>업그레이드가 필요할 시에는 --upgrade 옵션을 적용해주세요.</a:t>
            </a:r>
          </a:p>
          <a:p>
            <a:pPr lvl="1"/>
            <a:r>
              <a:t>혹은 특정 버전을 지정해주시면, 해당 버전으로 설치를 수행합니다.</a:t>
            </a:r>
          </a:p>
          <a:p>
            <a:pPr/>
            <a:r>
              <a:t>참고 : Awesome Python : </a:t>
            </a:r>
            <a:r>
              <a:rPr u="sng">
                <a:hlinkClick r:id="rId2" invalidUrl="" action="" tgtFrame="" tooltip="" history="1" highlightClick="0" endSnd="0"/>
              </a:rPr>
              <a:t>https://github.com/vinta/awesome-python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</a:t>
            </a:r>
          </a:p>
          <a:p>
            <a:pPr/>
            <a:r>
              <a:t>Jupyter notebook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 Jupyter notebook 설치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IPython : </a:t>
            </a:r>
            <a:r>
              <a:rPr u="sng">
                <a:hlinkClick r:id="rId2" invalidUrl="" action="" tgtFrame="" tooltip="" history="1" highlightClick="0" endSnd="0"/>
              </a:rPr>
              <a:t>https://ipython.org/</a:t>
            </a:r>
            <a:r>
              <a:t> : 보다 강력한 파이썬 쉘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Jypyter Notebook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웹브라우저를 통한 파이썬 쉘 환경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Python 뿐만 아니라, R, Julia, Scala 를 지원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IPython Notebook 에서 브랜드명을 변경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Rich Media Display 를 지원 : 각종 웹 리소스 (이미지, 비디오, 유튜브, 자바스크립트 차트 등)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설치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Anaconda Python 에는 이미 팩키징되어있습니다.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명령프롬프트/쉘&gt;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"ipython[notebook]"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명령프롬프트/쉘 에서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을 입력해보세요.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(1)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667320" y="3238500"/>
            <a:ext cx="23049360" cy="2091272"/>
          </a:xfrm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472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ipython notebook  혹은 jupyter notebook</a:t>
            </a:r>
          </a:p>
          <a:p>
            <a:pPr marL="546100" indent="-546100" defTabSz="709930">
              <a:spcBef>
                <a:spcPts val="5000"/>
              </a:spcBef>
              <a:defRPr sz="4472"/>
            </a:pPr>
            <a:r>
              <a:t>이제 브라우저가 실행되며 </a:t>
            </a:r>
            <a:r>
              <a:rPr u="sng">
                <a:hlinkClick r:id="rId2" invalidUrl="" action="" tgtFrame="" tooltip="" history="1" highlightClick="0" endSnd="0"/>
              </a:rPr>
              <a:t>http://localhost:8888</a:t>
            </a:r>
            <a:r>
              <a:t> 로 접속이 됩니다.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997661" y="7462180"/>
            <a:ext cx="22388678" cy="3731447"/>
            <a:chOff x="0" y="0"/>
            <a:chExt cx="22388676" cy="3731445"/>
          </a:xfrm>
        </p:grpSpPr>
        <p:pic>
          <p:nvPicPr>
            <p:cNvPr id="2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88677" cy="3731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Shape 218"/>
            <p:cNvSpPr/>
            <p:nvPr/>
          </p:nvSpPr>
          <p:spPr>
            <a:xfrm>
              <a:off x="12248297" y="2650980"/>
              <a:ext cx="441507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8093254" y="864804"/>
              <a:ext cx="602999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9432053" y="1324879"/>
              <a:ext cx="6907643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(2)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50" y="5126768"/>
            <a:ext cx="11548666" cy="6001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5044" y="4732061"/>
            <a:ext cx="11430001" cy="1003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0203836" y="7405432"/>
            <a:ext cx="818433" cy="504040"/>
          </a:xfrm>
          <a:prstGeom prst="roundRect">
            <a:avLst>
              <a:gd name="adj" fmla="val 21493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8" name="Shape 228"/>
          <p:cNvSpPr/>
          <p:nvPr/>
        </p:nvSpPr>
        <p:spPr>
          <a:xfrm>
            <a:off x="8850673" y="9736016"/>
            <a:ext cx="1784961" cy="461584"/>
          </a:xfrm>
          <a:prstGeom prst="roundRect">
            <a:avLst>
              <a:gd name="adj" fmla="val 41271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9" name="Shape 229"/>
          <p:cNvSpPr/>
          <p:nvPr/>
        </p:nvSpPr>
        <p:spPr>
          <a:xfrm flipH="1">
            <a:off x="9661652" y="7928549"/>
            <a:ext cx="948134" cy="1769028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10679419" y="9211884"/>
            <a:ext cx="2039512" cy="772497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(3)</a:t>
            </a:r>
          </a:p>
        </p:txBody>
      </p:sp>
      <p:sp>
        <p:nvSpPr>
          <p:cNvPr id="233" name="Shape 233"/>
          <p:cNvSpPr/>
          <p:nvPr>
            <p:ph type="body" sz="half" idx="1"/>
          </p:nvPr>
        </p:nvSpPr>
        <p:spPr>
          <a:xfrm>
            <a:off x="667320" y="3238500"/>
            <a:ext cx="16065481" cy="8142051"/>
          </a:xfrm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536"/>
            </a:pPr>
            <a:r>
              <a:t>네이버 웹툰 &lt;가우스 전자&gt; 크롤링 실습 (</a:t>
            </a:r>
            <a:r>
              <a:rPr u="sng">
                <a:hlinkClick r:id="rId2" invalidUrl="" action="" tgtFrame="" tooltip="" history="1" highlightClick="0" endSnd="0"/>
              </a:rPr>
              <a:t>ipynb</a:t>
            </a:r>
            <a:r>
              <a:t>)</a:t>
            </a:r>
          </a:p>
          <a:p>
            <a:pPr lvl="1" marL="863600" indent="-431800" defTabSz="561340">
              <a:spcBef>
                <a:spcPts val="4000"/>
              </a:spcBef>
              <a:defRPr sz="3536"/>
            </a:pPr>
            <a:r>
              <a:t>주의 : 본 스크립트는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학술적인 목적으로만</a:t>
            </a:r>
            <a:r>
              <a:t> 사용해주세요. 웹툰 감상은 공식경로를 통해 감상해주세요.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import</a:t>
            </a:r>
            <a:r>
              <a:t> requests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bs4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BeautifulSoup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IPython.display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display</a:t>
            </a:r>
            <a:r>
              <a:rPr b="1"/>
              <a:t>,</a:t>
            </a:r>
            <a:r>
              <a:t> Image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main</a:t>
            </a:r>
            <a:r>
              <a:rPr b="1"/>
              <a:t>():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ep_url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'http://comic.naver.com/webtoon/detail.nhn?titleId=675554&amp;no=100&amp;weekday=mon'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html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ep_url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text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soup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BeautifulSoup</a:t>
            </a:r>
            <a:r>
              <a:rPr b="1"/>
              <a:t>(</a:t>
            </a:r>
            <a:r>
              <a:t>html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'html.parser'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img_tag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soup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select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'.wt_viewer img'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img_tag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'src'</a:t>
            </a:r>
            <a:r>
              <a:rPr b="1"/>
              <a:t>]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img_data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img_url</a:t>
            </a:r>
            <a:r>
              <a:rPr b="1"/>
              <a:t>,</a:t>
            </a:r>
            <a:r>
              <a:t> headers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'Referer'</a:t>
            </a:r>
            <a:r>
              <a:rPr b="1"/>
              <a:t>:</a:t>
            </a:r>
            <a:r>
              <a:t> ep_url</a:t>
            </a:r>
            <a:r>
              <a:rPr b="1"/>
              <a:t>})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content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img_url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display</a:t>
            </a:r>
            <a:r>
              <a:rPr b="1"/>
              <a:t>(</a:t>
            </a:r>
            <a:r>
              <a:t>Image</a:t>
            </a:r>
            <a:r>
              <a:rPr b="1"/>
              <a:t>(</a:t>
            </a:r>
            <a:r>
              <a:t>img_data</a:t>
            </a:r>
            <a:r>
              <a:rPr b="1"/>
              <a:t>))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main</a:t>
            </a:r>
            <a:r>
              <a:rPr b="1"/>
              <a:t>()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9609" y="5790951"/>
            <a:ext cx="7494525" cy="775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단축키</a:t>
            </a:r>
          </a:p>
        </p:txBody>
      </p:sp>
      <p:graphicFrame>
        <p:nvGraphicFramePr>
          <p:cNvPr id="237" name="Table 237"/>
          <p:cNvGraphicFramePr/>
          <p:nvPr/>
        </p:nvGraphicFramePr>
        <p:xfrm>
          <a:off x="1291852" y="3697360"/>
          <a:ext cx="10963886" cy="88602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926174"/>
                <a:gridCol w="8037711"/>
              </a:tblGrid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편집모드 진입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 셀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ctrl-enter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alt-enter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아래에 새 셀 추가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코드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마크다운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Raw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아래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j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잘라내기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복사하기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강사, 이진석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ask@festi.kr</a:t>
            </a:r>
            <a:r>
              <a:t>, Python/Django Holic</a:t>
            </a:r>
          </a:p>
          <a:p>
            <a:pPr/>
            <a:r>
              <a:t>2016년도 Microsoft Azure MVP</a:t>
            </a:r>
          </a:p>
          <a:p>
            <a:pPr/>
            <a:r>
              <a:t>스타트업 어썸마트 CTO (Powered by Python/Django)</a:t>
            </a:r>
          </a:p>
          <a:p>
            <a:pPr lvl="1"/>
            <a:r>
              <a:t>사당/방배 지역을 시작으로 서초/역삼, 잠실 지역으로 확장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AskDjango</a:t>
            </a:r>
            <a:r>
              <a:t> 운영자/강사 (</a:t>
            </a:r>
            <a:r>
              <a:rPr u="sng">
                <a:hlinkClick r:id="rId4" invalidUrl="" action="" tgtFrame="" tooltip="" history="1" highlightClick="0" endSnd="0"/>
              </a:rPr>
              <a:t>페이스북 그룹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공식사이트</a:t>
            </a:r>
            <a:r>
              <a:t>)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07195" y="1561358"/>
            <a:ext cx="4572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19206244" y="6141700"/>
            <a:ext cx="43476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facebook.com/allieuslee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14867" y="7255282"/>
            <a:ext cx="6629299" cy="26746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8956376" y="9922353"/>
            <a:ext cx="48908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Microsoft Azure MVP 2016</a:t>
            </a:r>
          </a:p>
        </p:txBody>
      </p:sp>
      <p:pic>
        <p:nvPicPr>
          <p:cNvPr id="14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38475" y="1761997"/>
            <a:ext cx="1285416" cy="128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(1)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Interactive Shell 에서 한땀 한땀 실행하기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기본 파이썬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&gt;&gt;&gt;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파이썬 쉘 빠져나오기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exit()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IPython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ipython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In [1]: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4165" y="3003550"/>
            <a:ext cx="12598401" cy="969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1390556" y="3331040"/>
            <a:ext cx="1316326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5" name="Shape 245"/>
          <p:cNvSpPr/>
          <p:nvPr/>
        </p:nvSpPr>
        <p:spPr>
          <a:xfrm>
            <a:off x="11390556" y="6701525"/>
            <a:ext cx="1466597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6" name="Shape 246"/>
          <p:cNvSpPr/>
          <p:nvPr/>
        </p:nvSpPr>
        <p:spPr>
          <a:xfrm>
            <a:off x="11848276" y="5537286"/>
            <a:ext cx="378118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7" name="Shape 247"/>
          <p:cNvSpPr/>
          <p:nvPr/>
        </p:nvSpPr>
        <p:spPr>
          <a:xfrm>
            <a:off x="11848276" y="636950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8" name="Shape 248"/>
          <p:cNvSpPr/>
          <p:nvPr/>
        </p:nvSpPr>
        <p:spPr>
          <a:xfrm>
            <a:off x="12430829" y="11446037"/>
            <a:ext cx="4095108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9" name="Shape 249"/>
          <p:cNvSpPr/>
          <p:nvPr/>
        </p:nvSpPr>
        <p:spPr>
          <a:xfrm>
            <a:off x="12493245" y="1269436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(2)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667320" y="3238500"/>
            <a:ext cx="23049360" cy="6039265"/>
          </a:xfrm>
          <a:prstGeom prst="rect">
            <a:avLst/>
          </a:prstGeom>
        </p:spPr>
        <p:txBody>
          <a:bodyPr/>
          <a:lstStyle/>
          <a:p>
            <a:pPr/>
            <a:r>
              <a:t>파이썬 실행 시에 코드 넣기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-c "print(sum(range(101)))"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703" y="8022239"/>
            <a:ext cx="11784594" cy="4134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(3)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소스파일로부터 한 번에 실행하기</a:t>
            </a:r>
          </a:p>
          <a:p>
            <a:pPr/>
            <a:r>
              <a:t>sample.py 에 아래 코드를 저장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sample.py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3463" y="5796898"/>
            <a:ext cx="8736808" cy="466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(1)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667320" y="3238500"/>
            <a:ext cx="23049360" cy="3324640"/>
          </a:xfrm>
          <a:prstGeom prst="rect">
            <a:avLst/>
          </a:prstGeom>
        </p:spPr>
        <p:txBody>
          <a:bodyPr/>
          <a:lstStyle/>
          <a:p>
            <a:pPr/>
            <a:r>
              <a:t>마음의 소리 "1044. 책상" 이미지 다운받기 - 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</a:p>
          <a:p>
            <a:pPr/>
            <a:r>
              <a:t>주의 : 본 스크립트는 학술적인 목적으로만 사용해주세요.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954" y="6476523"/>
            <a:ext cx="9389617" cy="602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7266" y="6364889"/>
            <a:ext cx="12903201" cy="585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(2)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xfrm>
            <a:off x="667320" y="3238500"/>
            <a:ext cx="23049360" cy="1438169"/>
          </a:xfrm>
          <a:prstGeom prst="rect">
            <a:avLst/>
          </a:prstGeom>
        </p:spPr>
        <p:txBody>
          <a:bodyPr/>
          <a:lstStyle/>
          <a:p>
            <a:pPr/>
            <a:r>
              <a:t>멜론 차트 50곡 찾아보기 (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  <a:r>
              <a:t>)</a:t>
            </a:r>
          </a:p>
        </p:txBody>
      </p:sp>
      <p:pic>
        <p:nvPicPr>
          <p:cNvPr id="2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4750" y="4565151"/>
            <a:ext cx="13470047" cy="821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데이터타입 및 기본 문법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(1)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int 타입</a:t>
            </a:r>
          </a:p>
          <a:p>
            <a:pPr lvl="1"/>
            <a:r>
              <a:t>float 타입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3.3333333333333335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3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divmod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(3, 1)</a:t>
            </a: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9734" y="4582738"/>
            <a:ext cx="7761960" cy="7089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(2)</a:t>
            </a:r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xfrm>
            <a:off x="667320" y="3238500"/>
            <a:ext cx="23049360" cy="2614471"/>
          </a:xfrm>
          <a:prstGeom prst="rect">
            <a:avLst/>
          </a:prstGeom>
        </p:spPr>
        <p:txBody>
          <a:bodyPr/>
          <a:lstStyle/>
          <a:p>
            <a:pPr lvl="1"/>
            <a:r>
              <a:t>long, double </a:t>
            </a:r>
            <a:r>
              <a:t>타입이 따로 없습니다. Big Number 도 int 타입을 통해 계산하실 수 있습니다.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061" y="4915787"/>
            <a:ext cx="16505829" cy="8069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bool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True / False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비교 연산자 : &lt;, &lt;=, ==, &gt;=, &gt;, !=, is, is not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==, != : 값을 체크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is, is not : 레퍼런스를 체크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논리 연산자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or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and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not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강의이력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경영대학, 파이썬/장고 정규강의, 강사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"비전공자를 위한 기초 코딩 동아리" </a:t>
            </a:r>
            <a:r>
              <a:rPr u="sng">
                <a:hlinkClick r:id="rId2" invalidUrl="" action="" tgtFrame="" tooltip="" history="1" highlightClick="0" endSnd="0"/>
              </a:rPr>
              <a:t>피로그래밍</a:t>
            </a:r>
            <a:r>
              <a:t>, 강사 (3기/4기/5기)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아트센터 나비, 생존코딩 파이썬 강의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마이크로소프트 코리아, 파이썬/장고 워크샵 다수 (</a:t>
            </a:r>
            <a:r>
              <a:rPr u="sng">
                <a:hlinkClick r:id="rId3" invalidUrl="" action="" tgtFrame="" tooltip="" history="1" highlightClick="0" endSnd="0"/>
              </a:rPr>
              <a:t>응답하라 파이썬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파이썬is뭔들</a:t>
            </a:r>
            <a:r>
              <a:t>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패스트캠퍼스, Django 웹 서비스 개발 CAMP (2기, 3기)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5" invalidUrl="" action="" tgtFrame="" tooltip="" history="1" highlightClick="0" endSnd="0"/>
              </a:rPr>
              <a:t>장고걸스 서울</a:t>
            </a:r>
            <a:r>
              <a:t>, 메타코치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6" invalidUrl="" action="" tgtFrame="" tooltip="" history="1" highlightClick="0" endSnd="0"/>
              </a:rPr>
              <a:t>http://festi.kr/about/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(1)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문자열 정의</a:t>
            </a:r>
          </a:p>
          <a:p>
            <a:pPr lvl="1"/>
            <a:r>
              <a:t>홑따옴표 (') 로 감싸기</a:t>
            </a:r>
          </a:p>
          <a:p>
            <a:pPr lvl="1"/>
            <a:r>
              <a:t>쌍따옴표 (") 로 감싸기</a:t>
            </a:r>
          </a:p>
          <a:p>
            <a:pPr lvl="1"/>
            <a:r>
              <a:t>홑따옴표 3개 (''') 로 감싸기</a:t>
            </a:r>
          </a:p>
          <a:p>
            <a:pPr lvl="1"/>
            <a:r>
              <a:t>쌍따옴표 3개 (""") 로 감싸기</a:t>
            </a:r>
          </a:p>
        </p:txBody>
      </p:sp>
      <p:sp>
        <p:nvSpPr>
          <p:cNvPr id="283" name="Shape 283"/>
          <p:cNvSpPr/>
          <p:nvPr/>
        </p:nvSpPr>
        <p:spPr>
          <a:xfrm>
            <a:off x="14377189" y="2701290"/>
            <a:ext cx="6400801" cy="1029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"Python"'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\'Python\''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\"Python\""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'Python'"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"""Hello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"""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s5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"word1"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"word2"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"word3"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(2)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667320" y="3238500"/>
            <a:ext cx="23049360" cy="2060625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형식 지정자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참고 : </a:t>
            </a:r>
            <a:r>
              <a:rPr u="sng">
                <a:hlinkClick r:id="rId2" invalidUrl="" action="" tgtFrame="" tooltip="" history="1" highlightClick="0" endSnd="0"/>
              </a:rPr>
              <a:t>Python3. Format String Syntax</a:t>
            </a:r>
          </a:p>
        </p:txBody>
      </p:sp>
      <p:sp>
        <p:nvSpPr>
          <p:cNvPr id="287" name="Shape 287"/>
          <p:cNvSpPr/>
          <p:nvPr/>
        </p:nvSpPr>
        <p:spPr>
          <a:xfrm>
            <a:off x="7881583" y="5611993"/>
            <a:ext cx="16306801" cy="8072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'{}, {},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{1},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{0}, {1}, {0},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)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'key1'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'key2'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'key3'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}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'{:&lt;30}'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'left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'{:&gt;30}'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'right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'{:*^30}'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'int: {0:d}, hex: {0:x}, oct: {0:o}, bin: {0:b}'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42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(3)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</a:t>
            </a:r>
          </a:p>
          <a:p>
            <a:pPr lvl="1"/>
            <a:r>
              <a:t>유니코드 : str 타입</a:t>
            </a:r>
          </a:p>
          <a:p>
            <a:pPr lvl="1"/>
            <a:r>
              <a:t>특정 인코딩의 문자열 : bytes 타입</a:t>
            </a:r>
          </a:p>
          <a:p>
            <a:pPr/>
            <a:r>
              <a:t>파이썬 2</a:t>
            </a:r>
          </a:p>
          <a:p>
            <a:pPr lvl="1"/>
            <a:r>
              <a:t>유니코드 : unicode 타입</a:t>
            </a:r>
          </a:p>
          <a:p>
            <a:pPr lvl="1"/>
            <a:r>
              <a:t>특정 인코딩의 문자열 : str 타입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(4)</a:t>
            </a:r>
          </a:p>
        </p:txBody>
      </p:sp>
      <p:sp>
        <p:nvSpPr>
          <p:cNvPr id="293" name="Shape 293"/>
          <p:cNvSpPr/>
          <p:nvPr/>
        </p:nvSpPr>
        <p:spPr>
          <a:xfrm>
            <a:off x="9617468" y="6826249"/>
            <a:ext cx="5149064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파이썬 문자열 유니코드</a:t>
            </a:r>
          </a:p>
          <a:p>
            <a:pPr>
              <a:defRPr sz="4200"/>
            </a:pPr>
            <a:r>
              <a:t>(str 타입)</a:t>
            </a:r>
          </a:p>
          <a:p>
            <a:pPr>
              <a:defRPr sz="4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"가"</a:t>
            </a:r>
          </a:p>
        </p:txBody>
      </p:sp>
      <p:sp>
        <p:nvSpPr>
          <p:cNvPr id="294" name="Shape 294"/>
          <p:cNvSpPr/>
          <p:nvPr/>
        </p:nvSpPr>
        <p:spPr>
          <a:xfrm>
            <a:off x="17108401" y="7035800"/>
            <a:ext cx="661797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utf8 문자열  (bytes 타입)</a:t>
            </a:r>
          </a:p>
          <a:p>
            <a:pPr/>
            <a:r>
              <a:t>0xEA 0xB0 0x80</a:t>
            </a:r>
          </a:p>
        </p:txBody>
      </p:sp>
      <p:sp>
        <p:nvSpPr>
          <p:cNvPr id="295" name="Shape 295"/>
          <p:cNvSpPr/>
          <p:nvPr/>
        </p:nvSpPr>
        <p:spPr>
          <a:xfrm>
            <a:off x="377911" y="7035800"/>
            <a:ext cx="717740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cp949 문자열  (bytes 타입)</a:t>
            </a:r>
          </a:p>
          <a:p>
            <a:pPr/>
            <a:r>
              <a:t>0xB0 0xA1</a:t>
            </a:r>
          </a:p>
        </p:txBody>
      </p:sp>
      <p:sp>
        <p:nvSpPr>
          <p:cNvPr id="296" name="Shape 296"/>
          <p:cNvSpPr/>
          <p:nvPr/>
        </p:nvSpPr>
        <p:spPr>
          <a:xfrm>
            <a:off x="8776970" y="10384386"/>
            <a:ext cx="68300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utf16 문자열  (bytes 타입)</a:t>
            </a:r>
          </a:p>
          <a:p>
            <a:pPr/>
            <a:r>
              <a:t>0xFF 0xFE 0x00 0xAC</a:t>
            </a:r>
          </a:p>
        </p:txBody>
      </p:sp>
      <p:sp>
        <p:nvSpPr>
          <p:cNvPr id="297" name="Shape 297"/>
          <p:cNvSpPr/>
          <p:nvPr/>
        </p:nvSpPr>
        <p:spPr>
          <a:xfrm>
            <a:off x="5534712" y="3687213"/>
            <a:ext cx="128651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utf32 문자열 (bytes 타입)</a:t>
            </a:r>
          </a:p>
          <a:p>
            <a:pPr/>
            <a:r>
              <a:t>0xFF 0xFE 0x00 0x00 0x00 0xAC 0x00 0x00</a:t>
            </a:r>
          </a:p>
        </p:txBody>
      </p:sp>
      <p:sp>
        <p:nvSpPr>
          <p:cNvPr id="298" name="Shape 298"/>
          <p:cNvSpPr/>
          <p:nvPr/>
        </p:nvSpPr>
        <p:spPr>
          <a:xfrm flipV="1">
            <a:off x="12888685" y="5516856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11720051" y="8865442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0" name="Shape 300"/>
          <p:cNvSpPr/>
          <p:nvPr/>
        </p:nvSpPr>
        <p:spPr>
          <a:xfrm>
            <a:off x="11720051" y="5516856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1" name="Shape 301"/>
          <p:cNvSpPr/>
          <p:nvPr/>
        </p:nvSpPr>
        <p:spPr>
          <a:xfrm>
            <a:off x="12888685" y="8865442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2" name="Shape 302"/>
          <p:cNvSpPr/>
          <p:nvPr/>
        </p:nvSpPr>
        <p:spPr>
          <a:xfrm flipH="1">
            <a:off x="15546057" y="793709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3" name="Shape 303"/>
          <p:cNvSpPr/>
          <p:nvPr/>
        </p:nvSpPr>
        <p:spPr>
          <a:xfrm>
            <a:off x="15546057" y="727964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4" name="Shape 304"/>
          <p:cNvSpPr/>
          <p:nvPr/>
        </p:nvSpPr>
        <p:spPr>
          <a:xfrm flipH="1">
            <a:off x="7715481" y="793709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5" name="Shape 305"/>
          <p:cNvSpPr/>
          <p:nvPr/>
        </p:nvSpPr>
        <p:spPr>
          <a:xfrm>
            <a:off x="7715481" y="727964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6" name="Shape 306"/>
          <p:cNvSpPr/>
          <p:nvPr/>
        </p:nvSpPr>
        <p:spPr>
          <a:xfrm>
            <a:off x="13212416" y="5516856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utf32 인코딩</a:t>
            </a:r>
          </a:p>
        </p:txBody>
      </p:sp>
      <p:sp>
        <p:nvSpPr>
          <p:cNvPr id="307" name="Shape 307"/>
          <p:cNvSpPr/>
          <p:nvPr/>
        </p:nvSpPr>
        <p:spPr>
          <a:xfrm>
            <a:off x="15454723" y="6535887"/>
            <a:ext cx="21044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utf8 인코딩</a:t>
            </a:r>
          </a:p>
        </p:txBody>
      </p:sp>
      <p:sp>
        <p:nvSpPr>
          <p:cNvPr id="308" name="Shape 308"/>
          <p:cNvSpPr/>
          <p:nvPr/>
        </p:nvSpPr>
        <p:spPr>
          <a:xfrm>
            <a:off x="13135240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utf16 인코딩</a:t>
            </a:r>
          </a:p>
        </p:txBody>
      </p:sp>
      <p:sp>
        <p:nvSpPr>
          <p:cNvPr id="309" name="Shape 309"/>
          <p:cNvSpPr/>
          <p:nvPr/>
        </p:nvSpPr>
        <p:spPr>
          <a:xfrm>
            <a:off x="7196446" y="8176470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cp949 인코딩</a:t>
            </a:r>
          </a:p>
        </p:txBody>
      </p:sp>
      <p:sp>
        <p:nvSpPr>
          <p:cNvPr id="310" name="Shape 310"/>
          <p:cNvSpPr/>
          <p:nvPr/>
        </p:nvSpPr>
        <p:spPr>
          <a:xfrm>
            <a:off x="7173972" y="6603309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cp949 디코딩</a:t>
            </a:r>
          </a:p>
        </p:txBody>
      </p:sp>
      <p:sp>
        <p:nvSpPr>
          <p:cNvPr id="311" name="Shape 311"/>
          <p:cNvSpPr/>
          <p:nvPr/>
        </p:nvSpPr>
        <p:spPr>
          <a:xfrm>
            <a:off x="9257040" y="5646911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utf32 디코딩</a:t>
            </a:r>
          </a:p>
        </p:txBody>
      </p:sp>
      <p:sp>
        <p:nvSpPr>
          <p:cNvPr id="312" name="Shape 312"/>
          <p:cNvSpPr/>
          <p:nvPr/>
        </p:nvSpPr>
        <p:spPr>
          <a:xfrm>
            <a:off x="15513499" y="8291367"/>
            <a:ext cx="21044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utf8 디코딩</a:t>
            </a:r>
          </a:p>
        </p:txBody>
      </p:sp>
      <p:sp>
        <p:nvSpPr>
          <p:cNvPr id="313" name="Shape 313"/>
          <p:cNvSpPr/>
          <p:nvPr/>
        </p:nvSpPr>
        <p:spPr>
          <a:xfrm>
            <a:off x="9292232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utf16 디코딩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(5)</a:t>
            </a: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unicode_ga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5EA702"/>
                </a:solidFill>
              </a:rPr>
              <a:t>"가"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unicode_ga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utf8_ga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unicode_ga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utf8_ga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cp949_ga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utf8_ga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cp949_ga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utf16_ga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cp949_ga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"utf16"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utf16_ga</a:t>
            </a:r>
            <a:r>
              <a:rPr b="1"/>
              <a:t>)</a:t>
            </a:r>
          </a:p>
        </p:txBody>
      </p:sp>
      <p:pic>
        <p:nvPicPr>
          <p:cNvPr id="3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4647" y="6046081"/>
            <a:ext cx="6053233" cy="3605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(6)</a:t>
            </a: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밖과 문자열 데이터를 주고 받을 때에는</a:t>
            </a:r>
          </a:p>
          <a:p>
            <a:pPr lvl="1"/>
            <a:r>
              <a:t>줄 때에는 필히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인코딩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(str -&gt; bytes) </a:t>
            </a:r>
            <a:r>
              <a:t>한 후에 전송을 하고.</a:t>
            </a:r>
          </a:p>
          <a:p>
            <a:pPr lvl="1"/>
            <a:r>
              <a:t>받을 때에는 그 즉시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디코딩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(bytes -&gt; str)</a:t>
            </a:r>
            <a:r>
              <a:t>한다.</a:t>
            </a:r>
          </a:p>
          <a:p>
            <a:pPr/>
            <a:r>
              <a:t>어떤 경우에 ?</a:t>
            </a:r>
          </a:p>
          <a:p>
            <a:pPr lvl="1"/>
            <a:r>
              <a:t>문자열을 파일에 저장할 때</a:t>
            </a:r>
          </a:p>
          <a:p>
            <a:pPr lvl="1"/>
            <a:r>
              <a:t>네트워크로 문자열을 전송할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블록문과 들여쓰기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파이썬에서는 중괄호 ( {} ) 로서 블록을 구분하지 않고, 들여쓰기 (Indent) 를 통해 블록을 구분합니다.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 들여쓰기를 지키지 않는다면 IndentationError 가 발생합니다.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;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하나의 들여쓰기는 </a:t>
            </a:r>
            <a:r>
              <a:rPr u="sng">
                <a:hlinkClick r:id="rId2" invalidUrl="" action="" tgtFrame="" tooltip="" history="1" highlightClick="0" endSnd="0"/>
              </a:rPr>
              <a:t>Python Style Guide #Indentation</a:t>
            </a:r>
            <a:r>
              <a:t> 에 따라,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공백 4칸</a:t>
            </a:r>
            <a:r>
              <a:t>을 권장하고 있습니다.</a:t>
            </a:r>
          </a:p>
          <a:p>
            <a:pPr lvl="1" marL="965200" indent="-482600" defTabSz="627379">
              <a:spcBef>
                <a:spcPts val="4400"/>
              </a:spcBef>
              <a:defRPr sz="3952"/>
            </a:pPr>
            <a:r>
              <a:t>Visual Studio Code 에서는 디폴트 설정입니다.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Tab 과 Space 는 엄연히 다른 글자입니다. 섞어서 쓰다보면, IndentationError 가 발생할 수 있습니다.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;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"current result %s"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8702" y="5256472"/>
            <a:ext cx="80518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5523" y="10495915"/>
            <a:ext cx="1245870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271768" y="11478946"/>
            <a:ext cx="744165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7" name="Shape 327"/>
          <p:cNvSpPr/>
          <p:nvPr/>
        </p:nvSpPr>
        <p:spPr>
          <a:xfrm>
            <a:off x="2271768" y="11848400"/>
            <a:ext cx="744165" cy="1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8" name="Shape 328"/>
          <p:cNvSpPr/>
          <p:nvPr/>
        </p:nvSpPr>
        <p:spPr>
          <a:xfrm>
            <a:off x="968980" y="11199546"/>
            <a:ext cx="12031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탭 입력</a:t>
            </a:r>
          </a:p>
        </p:txBody>
      </p:sp>
      <p:sp>
        <p:nvSpPr>
          <p:cNvPr id="329" name="Shape 329"/>
          <p:cNvSpPr/>
          <p:nvPr/>
        </p:nvSpPr>
        <p:spPr>
          <a:xfrm>
            <a:off x="87007" y="11569000"/>
            <a:ext cx="2073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공백4칸 입력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2196186" y="6075303"/>
            <a:ext cx="407039" cy="407039"/>
            <a:chOff x="0" y="0"/>
            <a:chExt cx="407038" cy="407038"/>
          </a:xfrm>
        </p:grpSpPr>
        <p:sp>
          <p:nvSpPr>
            <p:cNvPr id="330" name="Shape 330"/>
            <p:cNvSpPr/>
            <p:nvPr/>
          </p:nvSpPr>
          <p:spPr>
            <a:xfrm flipV="1">
              <a:off x="0" y="-1"/>
              <a:ext cx="407039" cy="407040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1" name="Shape 331"/>
            <p:cNvSpPr/>
            <p:nvPr/>
          </p:nvSpPr>
          <p:spPr>
            <a:xfrm flipH="1" flipV="1">
              <a:off x="0" y="0"/>
              <a:ext cx="407039" cy="407039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주석 (Comments)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xfrm>
            <a:off x="667320" y="3238500"/>
            <a:ext cx="23049360" cy="6834754"/>
          </a:xfrm>
          <a:prstGeom prst="rect">
            <a:avLst/>
          </a:prstGeom>
        </p:spPr>
        <p:txBody>
          <a:bodyPr/>
          <a:lstStyle/>
          <a:p>
            <a:pPr/>
            <a:r>
              <a:t>파이썬에서의 주석 문법은 "1줄 주석" 문법만 지원합니다.</a:t>
            </a:r>
          </a:p>
          <a:p>
            <a:pPr lvl="1"/>
            <a:r>
              <a:t>"여러 줄 주석" 문법은 "문자열" 로서 표기합니다.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PEP 257 -- Docstring Conventions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Google 스타일 Docstring 예시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07652" y="3024307"/>
            <a:ext cx="5446810" cy="1532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71553" y="6052667"/>
            <a:ext cx="9805907" cy="7609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Chaining Comparisons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5800"/>
              </a:spcBef>
              <a:defRPr sz="5148"/>
            </a:pPr>
            <a:r>
              <a:t>3개 이상 다항 비교연산자</a:t>
            </a: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파이썬에서만 지원하는 3개 이상 다항 비교연산자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'1의 자리수'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'invalid'</a:t>
            </a:r>
            <a:r>
              <a:rPr b="1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다른 언어의 경우 : JavaScript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var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/>
              <a:t>(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&amp;&amp;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t> </a:t>
            </a:r>
            <a:r>
              <a:rPr b="1"/>
              <a:t>)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"1의 자리수"</a:t>
            </a:r>
            <a:r>
              <a:rPr b="1"/>
              <a:t>);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"invalid"</a:t>
            </a:r>
            <a:r>
              <a:rPr b="1"/>
              <a:t>);</a:t>
            </a:r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7230" y="6279441"/>
            <a:ext cx="8365649" cy="1157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조건문, if 문</a:t>
            </a:r>
          </a:p>
        </p:txBody>
      </p:sp>
      <p:sp>
        <p:nvSpPr>
          <p:cNvPr id="344" name="Shape 3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if, elif, else 문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5EA702"/>
                </a:solidFill>
              </a:rPr>
              <a:t>'음수'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'Zero'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'한 자리 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'두 자리 이상'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소스코드 저장소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실습에 사용된 소스코드는 Github 저장소를 통해 확인하실 수 있습니다.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https://github.com/allieus/msworkshop-2016-jeju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for 문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변수 in SequenceData:</a:t>
            </a:r>
            <a:br/>
            <a:r>
              <a:t>    pass</a:t>
            </a:r>
            <a:br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while 문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조건:</a:t>
            </a:r>
            <a:br/>
            <a:r>
              <a:t>    pass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(1)</a:t>
            </a:r>
          </a:p>
        </p:txBody>
      </p:sp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https://docs.python.org/3/tutorial/datastructures.html#more-on-lists</a:t>
            </a:r>
          </a:p>
          <a:p>
            <a:pPr/>
            <a:r>
              <a:t>여러 값을 순차적으로 저장하는 용도</a:t>
            </a:r>
          </a:p>
          <a:p>
            <a:pPr/>
            <a:r>
              <a:t>Syntax : 각 값들을 쉼표 (,) 로 구분하며, 대괄호 ( [] ) 로 감싸줍니다.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]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numbers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/>
            <a:r>
              <a:t>리스트 생성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(2)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저장된 데이터는 색인 (index) 을 지원합니다.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</a:t>
            </a:r>
            <a:r>
              <a:t> 부터 시작하여 1 씩 증가</a:t>
            </a:r>
          </a:p>
          <a:p>
            <a:pPr lvl="1"/>
            <a:r>
              <a:t>혹은, 끝에서부터 역으로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-1 </a:t>
            </a:r>
            <a:r>
              <a:t>부터 1 씩 감소</a:t>
            </a:r>
          </a:p>
          <a:p>
            <a:pPr/>
            <a:r>
              <a:t>다른 언어의 배열 (Array) 과 유사하지만, 다릅니다. 한 List 에 서로 다른 데이터타입의 값을 넣을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(3)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기본 예시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리스트 선언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[0]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[-1]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len</a:t>
            </a:r>
            <a:r>
              <a:rPr b="1"/>
              <a:t>(</a:t>
            </a:r>
            <a:r>
              <a:t>numbers</a:t>
            </a:r>
            <a:r>
              <a:rPr b="1"/>
              <a:t>))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리스트의 길이 출력</a:t>
            </a:r>
            <a:br>
              <a:rPr>
                <a:solidFill>
                  <a:srgbClr val="A16C00"/>
                </a:solidFill>
              </a:rPr>
            </a:b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numbers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for 루프를 통해 List 내 모든 값을 순회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범위 밖의 색인을 참조할 경우, IndexError 가 발생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])</a:t>
            </a:r>
            <a:br>
              <a:rPr b="1"/>
            </a:br>
            <a:r>
              <a:t>Traceback (most recent call last):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4, in &lt;module&gt;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print(numbers[10])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IndexError</a:t>
            </a:r>
            <a:r>
              <a:t>: list index out of range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(4)</a:t>
            </a: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데이터 변경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pop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   </a:t>
            </a:r>
            <a:r>
              <a:t># 특정 색인값을 가져옴과 동시에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remove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특정 값을 1회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insert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특정 색인 위치에 값을 추가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값을 잘라내기 (Slice) Syntax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유형1) 리스트[시작인덱스:]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5, 7,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유형2) 리스트[시작인덱스:끝인덱스] - 시작인덱스 이상, 끝인덱스 미만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유형3) 리스트[시작인덱스:끝인덱스:인덱스증가량]</a:t>
            </a:r>
            <a:br/>
            <a:r>
              <a:rPr>
                <a:solidFill>
                  <a:srgbClr val="000000"/>
                </a:solidFill>
              </a:rPr>
              <a:t>[3]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 합치기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6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8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numbers2</a:t>
            </a:r>
            <a:r>
              <a:rPr b="1"/>
              <a:t>)</a:t>
            </a:r>
            <a:endParaRPr b="1"/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[1, 3, 5, 7, 2, 4, 6, 8]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(1)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https://docs.python.org/3/tutorial/datastructures.html#tuples-and-sequences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대괄호가 아닌 소괄호로 선언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튜플 생성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tuple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List Type 과 유사하지만, 변경 불가능 (Immutable)</a:t>
            </a: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)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2,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numbers[0] = 10        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TypeError</a:t>
            </a:r>
            <a:r>
              <a:rPr>
                <a:solidFill>
                  <a:srgbClr val="000000"/>
                </a:solidFill>
              </a:rPr>
              <a:t>: 'tuple' object does not support item assignment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3,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numbers.append(9)      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AttributeError</a:t>
            </a:r>
            <a:r>
              <a:rPr>
                <a:solidFill>
                  <a:srgbClr val="000000"/>
                </a:solidFill>
              </a:rPr>
              <a:t>: 'tuple' object has no attribute 'append'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(2)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소괄호는 때에 따라, 우선순위 연산자 혹은 튜플로 쓰인다.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 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/>
            <a:r>
              <a:t>Packing / Unpacking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v1</a:t>
            </a:r>
            <a:r>
              <a:rPr b="1"/>
              <a:t>,</a:t>
            </a:r>
            <a:r>
              <a:t> v2</a:t>
            </a:r>
            <a:r>
              <a:rPr b="1"/>
              <a:t>,</a:t>
            </a:r>
            <a:r>
              <a:t> v3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numbers  </a:t>
            </a:r>
            <a:r>
              <a:rPr>
                <a:solidFill>
                  <a:srgbClr val="A16C00"/>
                </a:solidFill>
              </a:rPr>
              <a:t># unpacking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(1)</a:t>
            </a:r>
          </a:p>
        </p:txBody>
      </p:sp>
      <p:sp>
        <p:nvSpPr>
          <p:cNvPr id="371" name="Shape 3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5000"/>
              </a:spcBef>
              <a:defRPr sz="442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https://docs.python.org/3/tutorial/datastructures.html#sets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중복을 허용하지 않는 데이터의 집합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집합 생성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}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List/Tuple 과 다르게 순서가 없다.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in 연산자를 통해, 지정값의 유무를 확인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예시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</a:t>
            </a:r>
            <a:r>
              <a:rPr b="1"/>
              <a:t>)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set_numbers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(2)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수학의 합집합, 교집합, 차집합, 여집합을 지원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차집합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|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합집합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&amp;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교집합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^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여집합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 목표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#1 : Python Day</a:t>
            </a:r>
          </a:p>
          <a:p>
            <a:pPr lvl="1"/>
            <a:r>
              <a:t>파이썬을 익혀보고, 다양한 실습</a:t>
            </a:r>
          </a:p>
          <a:p>
            <a:pPr/>
            <a:r>
              <a:t>Day #2 : Django Day</a:t>
            </a:r>
          </a:p>
          <a:p>
            <a:pPr lvl="1"/>
            <a:r>
              <a:t>파이썬 웹프레임워크인 Django (장고)</a:t>
            </a:r>
          </a:p>
          <a:p>
            <a:pPr lvl="1"/>
            <a:r>
              <a:t>사진 블로그 사이트 구축</a:t>
            </a:r>
          </a:p>
          <a:p>
            <a:pPr lvl="1"/>
            <a:r>
              <a:t>Azure WebApp, PaaS 클라우드에 배포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(1)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5600"/>
              </a:spcBef>
              <a:defRPr sz="494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https://docs.python.org/3/tutorial/datastructures.html#dictionaries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전체 항목이 정렬되지않은 키 (Key) 와 값 (Value) 의 쌍으로 구성된 집합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Key 에는 Immutable object (String, Numeric, Tuple) 만 가능합니다.</a:t>
            </a:r>
          </a:p>
          <a:p>
            <a:pPr lvl="1" marL="1206500" indent="-603250" defTabSz="784225">
              <a:spcBef>
                <a:spcPts val="5600"/>
              </a:spcBef>
              <a:defRPr sz="4940"/>
            </a:pPr>
            <a:r>
              <a:t>Muttable Object 인 List/Dict/Set 은 불가합니다.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사전 생성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[[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]]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mylist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(2)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지정 Key 의 Value 를 조회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10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접근할 경우, KeyError 발생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5, in &lt;module&gt;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print(dict_values['magenta'])  # 등록되지 않은 Key 에 접근할 경우, KeyError 발생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rPr>
                <a:solidFill>
                  <a:srgbClr val="000000"/>
                </a:solidFill>
              </a:rPr>
              <a:t>: 'magenta'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 의 값을 변경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30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새로운 Key:Value 를 등록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Key:Value 를 제거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접근하여, KeyError 발생</a:t>
            </a:r>
            <a:br/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8, in &lt;module&gt;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del dict_values['magenta']  # 등록되지 않은 Key 에 접근하여, KeyError 발생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t>: 'magenta'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(3)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in 연산자로 지정 Key 의 등록여부를 확인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False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True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for 루프 순회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</a:t>
            </a:r>
            <a:br>
              <a:rPr b="0"/>
            </a:b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value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 7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 3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 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함수/클래스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함수는 "호출가능한 객체 (Callable Objects)" 중 하나로 분류됩니다.</a:t>
            </a:r>
          </a:p>
          <a:p>
            <a:pPr/>
            <a:r>
              <a:t>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으로만 구분합니다. (인자/리턴유형은 Ignore)</a:t>
            </a:r>
          </a:p>
          <a:p>
            <a:pPr/>
            <a:r>
              <a:t>반환값이 없는 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None</a:t>
            </a:r>
            <a:r>
              <a:t> 을 리턴한 것으로 처리됩니다. void 는 존재하지 않습니다.</a:t>
            </a:r>
          </a:p>
          <a:p>
            <a:pPr/>
            <a:r>
              <a:t>인자</a:t>
            </a:r>
          </a:p>
          <a:p>
            <a:pPr lvl="1"/>
            <a:r>
              <a:t>Positional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위치</a:t>
            </a:r>
            <a:r>
              <a:t>에 기반한 인자</a:t>
            </a:r>
          </a:p>
          <a:p>
            <a:pPr lvl="1"/>
            <a:r>
              <a:t>Keyword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에 기반한 인자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(1)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아래 코드는 start/end/step 인자 모두가 필요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  <a:br>
              <a:rPr b="1"/>
            </a:br>
          </a:p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다음과 같이 인자별로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디폴트값</a:t>
            </a:r>
            <a:r>
              <a:t>을 지정할 수 있습니다. 값을 대입하지 않아도 기본값으로 할당됩니다.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(2)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디폴트 값은 뒤에서부터 지정하여야 됩니다. 처음 혹은 중간인자만 디폴트값을 지정할 수 없습니다.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 strike="sngStrike">
                <a:solidFill>
                  <a:srgbClr val="295E99"/>
                </a:solidFill>
              </a:rPr>
              <a:t>def</a:t>
            </a:r>
            <a:r>
              <a:rPr strike="sngStrike"/>
              <a:t> myrange</a:t>
            </a:r>
            <a:r>
              <a:rPr b="1" strike="sngStrike"/>
              <a:t>(</a:t>
            </a:r>
            <a:r>
              <a:rPr strike="sngStrike"/>
              <a:t>start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strike="sngStrike">
                <a:solidFill>
                  <a:srgbClr val="427AB3"/>
                </a:solidFill>
              </a:rPr>
              <a:t>None</a:t>
            </a:r>
            <a:r>
              <a:rPr b="1" strike="sngStrike"/>
              <a:t>,</a:t>
            </a:r>
            <a:r>
              <a:rPr strike="sngStrike"/>
              <a:t> end</a:t>
            </a:r>
            <a:r>
              <a:rPr b="1" strike="sngStrike"/>
              <a:t>,</a:t>
            </a:r>
            <a:r>
              <a:rPr strike="sngStrike"/>
              <a:t> step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b="1" strike="sngStrike">
                <a:solidFill>
                  <a:srgbClr val="0329D8"/>
                </a:solidFill>
              </a:rPr>
              <a:t>1</a:t>
            </a:r>
            <a:r>
              <a:rPr b="1" strike="sngStrike"/>
              <a:t>):</a:t>
            </a:r>
            <a:br/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end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end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br>
              <a:rPr b="1"/>
            </a:br>
            <a:br>
              <a:rPr b="1"/>
            </a:b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10, step=3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(1)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인자의 갯수를 제한하지 않고, 다수의 인자를 받을 수 있습니다.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리스트/튜플을 통해, 다수의 값을 받는 방법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튜플</a:t>
            </a:r>
            <a:r>
              <a:t>로 대입</a:t>
            </a:r>
          </a:p>
          <a:p>
            <a:pPr marL="0" indent="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</a:t>
            </a:r>
          </a:p>
        </p:txBody>
      </p:sp>
      <p:sp>
        <p:nvSpPr>
          <p:cNvPr id="398" name="Shape 398"/>
          <p:cNvSpPr/>
          <p:nvPr/>
        </p:nvSpPr>
        <p:spPr>
          <a:xfrm>
            <a:off x="1986084" y="11795332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9" name="Shape 399"/>
          <p:cNvSpPr/>
          <p:nvPr/>
        </p:nvSpPr>
        <p:spPr>
          <a:xfrm>
            <a:off x="2679068" y="8482941"/>
            <a:ext cx="553665" cy="553666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0" name="Shape 400"/>
          <p:cNvSpPr/>
          <p:nvPr/>
        </p:nvSpPr>
        <p:spPr>
          <a:xfrm>
            <a:off x="2678170" y="5170551"/>
            <a:ext cx="1406425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1" name="Shape 401"/>
          <p:cNvSpPr/>
          <p:nvPr/>
        </p:nvSpPr>
        <p:spPr>
          <a:xfrm>
            <a:off x="1976463" y="6399564"/>
            <a:ext cx="5051341" cy="861260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(2)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750" indent="-412750" defTabSz="536575">
              <a:spcBef>
                <a:spcPts val="3800"/>
              </a:spcBef>
              <a:defRPr sz="3380"/>
            </a:pPr>
            <a:r>
              <a:t>인자의 갯수를 제한하지 않고, 다수의 인자를 받을 수 있습니다.</a:t>
            </a: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사전 (Dictionary Type) 을 통해, 다수의 값을 받는 방법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,</a:t>
            </a:r>
            <a:r>
              <a:t> 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사전으로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사전</a:t>
            </a:r>
            <a:r>
              <a:t>으로 대입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apple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orange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scores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</a:t>
            </a:r>
          </a:p>
        </p:txBody>
      </p:sp>
      <p:sp>
        <p:nvSpPr>
          <p:cNvPr id="405" name="Shape 405"/>
          <p:cNvSpPr/>
          <p:nvPr/>
        </p:nvSpPr>
        <p:spPr>
          <a:xfrm>
            <a:off x="2581036" y="11883075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6" name="Shape 406"/>
          <p:cNvSpPr/>
          <p:nvPr/>
        </p:nvSpPr>
        <p:spPr>
          <a:xfrm>
            <a:off x="3127392" y="8018223"/>
            <a:ext cx="55366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7" name="Shape 407"/>
          <p:cNvSpPr/>
          <p:nvPr/>
        </p:nvSpPr>
        <p:spPr>
          <a:xfrm>
            <a:off x="3027717" y="4718735"/>
            <a:ext cx="1070324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8" name="Shape 408"/>
          <p:cNvSpPr/>
          <p:nvPr/>
        </p:nvSpPr>
        <p:spPr>
          <a:xfrm>
            <a:off x="5249319" y="6662222"/>
            <a:ext cx="3642635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9" name="Shape 409"/>
          <p:cNvSpPr/>
          <p:nvPr/>
        </p:nvSpPr>
        <p:spPr>
          <a:xfrm>
            <a:off x="4808539" y="10086432"/>
            <a:ext cx="3143911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collections.OrderedDict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https://docs.python.org/3/library/collections.html#collections.OrderedDict</a:t>
            </a:r>
          </a:p>
          <a:p>
            <a:pPr/>
            <a:r>
              <a:t>대입된 순서를 저장하는 것을 제외하고는, 사전타입과 같습니다.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OrderedDict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OrderedDict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'd'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'e'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mydict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Visual Studio Code</a:t>
            </a:r>
            <a:endParaRPr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>
              <a:defRPr sz="6400"/>
            </a:pPr>
            <a:r>
              <a:t>소스코드 편집기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collections.defaultdict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지정 키값이 존재하지 않을 때, 적용할 디폴트값을 함수로 지정할 수 있습니다. 함수의 리턴값을 디폴트값으로 씁니다.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message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word_count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message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word_count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word_count</a:t>
            </a:r>
            <a:r>
              <a:rPr b="1"/>
              <a:t>)</a:t>
            </a:r>
          </a:p>
        </p:txBody>
      </p:sp>
      <p:sp>
        <p:nvSpPr>
          <p:cNvPr id="416" name="Shape 416"/>
          <p:cNvSpPr/>
          <p:nvPr/>
        </p:nvSpPr>
        <p:spPr>
          <a:xfrm>
            <a:off x="6215673" y="8326498"/>
            <a:ext cx="951247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7" name="Shape 417"/>
          <p:cNvSpPr/>
          <p:nvPr/>
        </p:nvSpPr>
        <p:spPr>
          <a:xfrm>
            <a:off x="9696932" y="8078848"/>
            <a:ext cx="67919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호출될 함수를 지정합니다.</a:t>
            </a:r>
          </a:p>
          <a:p>
            <a:pPr algn="l"/>
            <a:r>
              <a:t>int() 의 결과값은 0</a:t>
            </a:r>
          </a:p>
        </p:txBody>
      </p:sp>
      <p:sp>
        <p:nvSpPr>
          <p:cNvPr id="418" name="Shape 418"/>
          <p:cNvSpPr/>
          <p:nvPr/>
        </p:nvSpPr>
        <p:spPr>
          <a:xfrm flipH="1">
            <a:off x="7316536" y="8625967"/>
            <a:ext cx="2332317" cy="236810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</a:t>
            </a:r>
          </a:p>
        </p:txBody>
      </p:sp>
      <p:sp>
        <p:nvSpPr>
          <p:cNvPr id="421" name="Shape 4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600"/>
              </a:spcBef>
              <a:defRPr sz="4108"/>
            </a:pPr>
            <a:r>
              <a:t>한 문자열에서 지정 단어의 횟수를 카운트하는 프로그램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count_word_1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result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count_word_2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count_word_1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count_word_2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</p:txBody>
      </p:sp>
      <p:pic>
        <p:nvPicPr>
          <p:cNvPr id="4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9135" y="7079296"/>
            <a:ext cx="15485792" cy="1538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</a:t>
            </a:r>
          </a:p>
        </p:txBody>
      </p:sp>
      <p:sp>
        <p:nvSpPr>
          <p:cNvPr id="425" name="Shape 4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생성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함수를 호출하듯이</a:t>
            </a:r>
            <a:r>
              <a:t>, 클래스를 호출합니다.</a:t>
            </a:r>
          </a:p>
          <a:p>
            <a:pPr lvl="2"/>
            <a:r>
              <a:t>ex) 인스턴스 =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클래스이름()</a:t>
            </a:r>
          </a:p>
          <a:p>
            <a:pPr lvl="1"/>
            <a:r>
              <a:t>생성자 (Constructor) :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</a:t>
            </a:r>
            <a:r>
              <a:t> 함수 (앞/뒤로 언더바 2개)</a:t>
            </a:r>
          </a:p>
          <a:p>
            <a:pPr/>
            <a:r>
              <a:t>파이썬에서 함수명은 snake_case, 클래스명은 </a:t>
            </a:r>
            <a:r>
              <a:rPr u="sng">
                <a:hlinkClick r:id="rId2" invalidUrl="" action="" tgtFrame="" tooltip="" history="1" highlightClick="0" endSnd="0"/>
              </a:rPr>
              <a:t>CamelCase</a:t>
            </a:r>
            <a:r>
              <a:t> 로 작성합니다.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37305" y="10233714"/>
            <a:ext cx="3787223" cy="3128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 - 예시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xfrm>
            <a:off x="667320" y="3238500"/>
            <a:ext cx="16184272" cy="9388165"/>
          </a:xfrm>
          <a:prstGeom prst="rect">
            <a:avLst/>
          </a:prstGeom>
        </p:spPr>
        <p:txBody>
          <a:bodyPr/>
          <a:lstStyle/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say_hello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'안녕. {}. {}에서 왔고 {}살이야.)'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name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region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age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move_to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@classmethod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new_teen</a:t>
            </a:r>
            <a:r>
              <a:rPr b="1"/>
              <a:t>(</a:t>
            </a:r>
            <a:r>
              <a:t>cls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cls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@staticmethod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new_twenties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Person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new_teen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'Tom'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'Seoul'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new_twenties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'Jamie'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'Pusan'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</p:txBody>
      </p:sp>
      <p:sp>
        <p:nvSpPr>
          <p:cNvPr id="430" name="Shape 430"/>
          <p:cNvSpPr/>
          <p:nvPr/>
        </p:nvSpPr>
        <p:spPr>
          <a:xfrm>
            <a:off x="9832649" y="2810596"/>
            <a:ext cx="1254353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클래스 내, 함수의 첫번째 인자는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self</a:t>
            </a:r>
            <a:r>
              <a:t> 로 지정합니다.</a:t>
            </a:r>
          </a:p>
          <a:p>
            <a:pPr algn="l">
              <a:defRPr sz="4000"/>
            </a:pPr>
            <a:r>
              <a:t>이 인자에 직접 값을 넣지 않습니다. 함수 호출 시에 파이썬에서</a:t>
            </a:r>
          </a:p>
          <a:p>
            <a:pPr algn="l">
              <a:defRPr sz="4000"/>
            </a:pPr>
            <a:r>
              <a:t>자동으로 대입합니다.</a:t>
            </a:r>
          </a:p>
        </p:txBody>
      </p:sp>
      <p:sp>
        <p:nvSpPr>
          <p:cNvPr id="431" name="Shape 431"/>
          <p:cNvSpPr/>
          <p:nvPr/>
        </p:nvSpPr>
        <p:spPr>
          <a:xfrm>
            <a:off x="3240586" y="3603180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2" name="Shape 432"/>
          <p:cNvSpPr/>
          <p:nvPr/>
        </p:nvSpPr>
        <p:spPr>
          <a:xfrm flipH="1">
            <a:off x="4417177" y="3439405"/>
            <a:ext cx="4990956" cy="17477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799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3" name="Shape 433"/>
          <p:cNvSpPr/>
          <p:nvPr/>
        </p:nvSpPr>
        <p:spPr>
          <a:xfrm>
            <a:off x="3157733" y="8037171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모듈과 팩키지</a:t>
            </a: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모듈 : 파이썬 소스코드 파일</a:t>
            </a:r>
          </a:p>
          <a:p>
            <a:pPr/>
            <a:r>
              <a:t>파이썬 팩키지 : 파이썬 소스코드가 있는 디렉토리</a:t>
            </a:r>
          </a:p>
          <a:p>
            <a:pPr lvl="1"/>
            <a:r>
              <a:t>디렉토리에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__init__.py</a:t>
            </a:r>
            <a:r>
              <a:t> 파일이 있어야, &lt;파이썬 팩키지&gt; 로서 인식을 합니다.</a:t>
            </a:r>
          </a:p>
          <a:p>
            <a:pPr lvl="1"/>
            <a:r>
              <a:t>Tip : 파이썬 3.3 부터는 __init__.py 가 없어도 인식을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다른 파이썬 소스코드를 가져온다 (Import) 는 것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시점에서 해당 코드를 실행한다는 의미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해당 소스코드의 클래스/함수를 현재 코드에서 쓸 수 있다는 의미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코드 예)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팩키지내함수경로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모듈내함수경로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팩키지경로 import 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모듈경로 import 함수경로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 경로</a:t>
            </a:r>
          </a:p>
        </p:txBody>
      </p:sp>
      <p:sp>
        <p:nvSpPr>
          <p:cNvPr id="442" name="Shape 442"/>
          <p:cNvSpPr/>
          <p:nvPr>
            <p:ph type="body" sz="half" idx="1"/>
          </p:nvPr>
        </p:nvSpPr>
        <p:spPr>
          <a:xfrm>
            <a:off x="667320" y="3238500"/>
            <a:ext cx="23049360" cy="4032015"/>
          </a:xfrm>
          <a:prstGeom prst="rect">
            <a:avLst/>
          </a:prstGeom>
        </p:spPr>
        <p:txBody>
          <a:bodyPr/>
          <a:lstStyle/>
          <a:p>
            <a:pPr/>
            <a:r>
              <a:t>sys.path 상의 경로에서 모듈/팩키지를 찾습니다.</a:t>
            </a:r>
          </a:p>
          <a:p>
            <a:pPr/>
            <a:r>
              <a:t>sys.path 는 list 인터페이스를 제공하므로, append 도 가능합니다.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3291" y="6960192"/>
            <a:ext cx="169926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(1)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__name__</a:t>
            </a:r>
            <a:r>
              <a:t> : __name__ 가 있는 파이썬 소스코드 파일의 파일명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hello_world.py 의 경우 : __name__ 은 "hello_world"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__file__</a:t>
            </a:r>
            <a:r>
              <a:t> : __file__ 이 있는 파이썬 소스코드 파일의 경로명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c:\dev\hello_world.py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t>단,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최초 진입</a:t>
            </a:r>
            <a:r>
              <a:t> 소스코드일 경우 __name__ 은 "__main__" 이 되지만, __file__ 은 그대로 유지됩니다.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최초 진입 소스코드를 지정할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49" name="Shape 4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52" name="Shape 4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Studio Code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Visual Studio Code</a:t>
            </a:r>
            <a:r>
              <a:t> 를 추천합니다.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혹은 편하신 에디터를 쓰시면 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Sublime Text 3, Atom, PyCharm, etc.</a:t>
            </a:r>
          </a:p>
          <a:p>
            <a:pPr marL="444500" indent="-444500" defTabSz="584200">
              <a:spcBef>
                <a:spcPts val="4200"/>
              </a:spcBef>
            </a:pPr>
            <a:r>
              <a:t>단 에디터의 소스코드 인코딩은 필히 UTF-8 로 설정해주세요.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Visual Studio Code 에서는 디폴트 설정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윈도우만 지원하는 소스코드 편집기는 대개 cp949 인코딩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1628" y="1574360"/>
            <a:ext cx="3873997" cy="387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(3)</a:t>
            </a:r>
          </a:p>
        </p:txBody>
      </p:sp>
      <p:sp>
        <p:nvSpPr>
          <p:cNvPr id="455" name="Shape 4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 defTabSz="495300">
              <a:spcBef>
                <a:spcPts val="3500"/>
              </a:spcBef>
              <a:defRPr sz="3120"/>
            </a:pPr>
            <a:r>
              <a:t>다음 소스코드가 있습니다.</a:t>
            </a: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381000" indent="-381000" defTabSz="495300">
              <a:spcBef>
                <a:spcPts val="3500"/>
              </a:spcBef>
              <a:defRPr sz="3120"/>
            </a:pPr>
            <a:r>
              <a:t>현재 경로에 a/b/c/name_test.py 가 있을 경우</a:t>
            </a: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a/b/c/name_test.py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a/b/c/ame_test.py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a.b.c.name_test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/Users/allieus/dev/askdjango/msworkshop-2016-jeju/a/b/c/name_test.py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2" marL="1143000" indent="-381000" defTabSz="495300">
              <a:spcBef>
                <a:spcPts val="3500"/>
              </a:spcBef>
              <a:defRPr sz="3120"/>
            </a:pPr>
            <a:r>
              <a:t>주의 : 다음 3개 파일이 각 파이썬 팩키지 내에 존재해야만 import 가 가능합니다.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a/__init__.py, a/b/__init__.py, a/b/c/__init__.py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파이썬 3.3 이상에서는 __init__.py 가 없어도 import 가 가능하지만, 호환성 보장과 가독성을 위해 __init__.py 파일을 꼭 넣어주세요.</a:t>
            </a:r>
          </a:p>
        </p:txBody>
      </p:sp>
      <p:sp>
        <p:nvSpPr>
          <p:cNvPr id="456" name="Shape 456"/>
          <p:cNvSpPr/>
          <p:nvPr/>
        </p:nvSpPr>
        <p:spPr>
          <a:xfrm>
            <a:off x="8698679" y="5757669"/>
            <a:ext cx="1193437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a/b/c/name_test.py 로부터 파이썬 실행</a:t>
            </a:r>
          </a:p>
        </p:txBody>
      </p:sp>
      <p:sp>
        <p:nvSpPr>
          <p:cNvPr id="457" name="Shape 457"/>
          <p:cNvSpPr/>
          <p:nvPr/>
        </p:nvSpPr>
        <p:spPr>
          <a:xfrm>
            <a:off x="7758440" y="7459429"/>
            <a:ext cx="1503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따로 파이썬을 실행하고나서, a/b/c/name_test.py 를 가져옴.</a:t>
            </a:r>
          </a:p>
        </p:txBody>
      </p:sp>
      <p:sp>
        <p:nvSpPr>
          <p:cNvPr id="458" name="Shape 458"/>
          <p:cNvSpPr/>
          <p:nvPr/>
        </p:nvSpPr>
        <p:spPr>
          <a:xfrm flipH="1">
            <a:off x="7357861" y="6187650"/>
            <a:ext cx="132532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9" name="Shape 459"/>
          <p:cNvSpPr/>
          <p:nvPr/>
        </p:nvSpPr>
        <p:spPr>
          <a:xfrm flipH="1">
            <a:off x="4222374" y="8027517"/>
            <a:ext cx="3273120" cy="208332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(4)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특정 파이썬 소스코드 내에서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D2Coding"/>
                <a:ea typeface="D2Coding"/>
                <a:cs typeface="D2Coding"/>
                <a:sym typeface="D2Coding"/>
              </a:rPr>
              <a:t>if __name__ == '__main__'</a:t>
            </a:r>
            <a:r>
              <a:t> 을 쓰는 이유</a:t>
            </a:r>
          </a:p>
          <a:p>
            <a:pPr lvl="1"/>
            <a:r>
              <a:t>다른 소스코드에 의해서 Import 되었을 때가 아니라, 직접 실행되었을 때에만 실행할 코드가 필요할 경우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(1)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 에서는 따로 range, xrange 가 구분</a:t>
            </a:r>
          </a:p>
          <a:p>
            <a:pPr/>
            <a:r>
              <a:t>파이썬 3 에서는 range 가 제거되고, xrange 가 range 로 변경됨</a:t>
            </a:r>
          </a:p>
          <a:p>
            <a:pPr/>
            <a:r>
              <a:t>차이</a:t>
            </a:r>
          </a:p>
          <a:p>
            <a:pPr lvl="1"/>
            <a:r>
              <a:t>range : 가용값들을 미리 생성하고 시작하느냐 (+ 메모리 공간)</a:t>
            </a:r>
          </a:p>
          <a:p>
            <a:pPr lvl="1"/>
            <a:r>
              <a:t>xrange : 값의 범위만 정해두고, 값을 그때 그때 생성해내느냐 (+ CPU 연산)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(2)</a:t>
            </a:r>
          </a:p>
        </p:txBody>
      </p:sp>
      <p:sp>
        <p:nvSpPr>
          <p:cNvPr id="468" name="Shape 4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파이썬2에서 range 와 xrange 코드의 처리방식의 차이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# -*- coding: utf-8 -*-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import</a:t>
            </a:r>
            <a:r>
              <a:t> datetime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xrange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</p:txBody>
      </p:sp>
      <p:sp>
        <p:nvSpPr>
          <p:cNvPr id="469" name="Shape 469"/>
          <p:cNvSpPr/>
          <p:nvPr/>
        </p:nvSpPr>
        <p:spPr>
          <a:xfrm>
            <a:off x="14697042" y="6148840"/>
            <a:ext cx="11813742" cy="541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40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python2 generator_2_for_python2.py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08:11:06.301121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08:11:14.016743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08:11:14.016799</a:t>
            </a:r>
          </a:p>
        </p:txBody>
      </p:sp>
      <p:sp>
        <p:nvSpPr>
          <p:cNvPr id="470" name="Shape 470"/>
          <p:cNvSpPr/>
          <p:nvPr/>
        </p:nvSpPr>
        <p:spPr>
          <a:xfrm>
            <a:off x="7285832" y="7133952"/>
            <a:ext cx="64769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range() 함수가 준비되는 데에, 약 8초</a:t>
            </a:r>
          </a:p>
        </p:txBody>
      </p:sp>
      <p:sp>
        <p:nvSpPr>
          <p:cNvPr id="471" name="Shape 471"/>
          <p:cNvSpPr/>
          <p:nvPr/>
        </p:nvSpPr>
        <p:spPr>
          <a:xfrm>
            <a:off x="7011640" y="9867901"/>
            <a:ext cx="79383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xrange() 함수가 준비되는 데에, 약 0.00001초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(3)</a:t>
            </a:r>
          </a:p>
        </p:txBody>
      </p:sp>
      <p:sp>
        <p:nvSpPr>
          <p:cNvPr id="474" name="Shape 4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start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mylist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myxrange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    </a:t>
            </a:r>
            <a:r>
              <a:rPr>
                <a:solidFill>
                  <a:schemeClr val="accent3">
                    <a:hueOff val="-546623"/>
                    <a:satOff val="7767"/>
                    <a:lumOff val="-14512"/>
                  </a:schemeClr>
                </a:solidFill>
              </a:rPr>
              <a:t># 코루틴 생성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rPr>
                <a:solidFill>
                  <a:srgbClr val="000000"/>
                </a:solidFill>
              </a:rPr>
              <a:t> start   </a:t>
            </a:r>
            <a:r>
              <a:t># generator 문법</a:t>
            </a:r>
            <a:endParaRPr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myxrange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코루틴 (Co-Routine)</a:t>
            </a:r>
          </a:p>
        </p:txBody>
      </p:sp>
      <p:sp>
        <p:nvSpPr>
          <p:cNvPr id="477" name="Shape 4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t>Sub Routine : 함수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하나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부모/자식관계가 성립. 순차적으로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매 호출시마다, Routine 내 context 가 초기화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t>Co Routine : 코루틴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여럿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병렬적으로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여러번 호출이 되어도, Routine 내 Context 가 유지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파이썬에서는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문법으로 간편히 구현</a:t>
            </a:r>
          </a:p>
        </p:txBody>
      </p:sp>
      <p:sp>
        <p:nvSpPr>
          <p:cNvPr id="478" name="Shape 478"/>
          <p:cNvSpPr/>
          <p:nvPr/>
        </p:nvSpPr>
        <p:spPr>
          <a:xfrm>
            <a:off x="13558323" y="2514233"/>
            <a:ext cx="2970785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호출코드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</p:txBody>
      </p:sp>
      <p:sp>
        <p:nvSpPr>
          <p:cNvPr id="479" name="Shape 479"/>
          <p:cNvSpPr/>
          <p:nvPr/>
        </p:nvSpPr>
        <p:spPr>
          <a:xfrm>
            <a:off x="20356230" y="1480187"/>
            <a:ext cx="3570733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sub_rontiune():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</a:p>
        </p:txBody>
      </p:sp>
      <p:sp>
        <p:nvSpPr>
          <p:cNvPr id="480" name="Shape 480"/>
          <p:cNvSpPr/>
          <p:nvPr/>
        </p:nvSpPr>
        <p:spPr>
          <a:xfrm>
            <a:off x="20391124" y="7360244"/>
            <a:ext cx="3351594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co_rontiune():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</a:p>
        </p:txBody>
      </p:sp>
      <p:sp>
        <p:nvSpPr>
          <p:cNvPr id="481" name="Shape 481"/>
          <p:cNvSpPr/>
          <p:nvPr/>
        </p:nvSpPr>
        <p:spPr>
          <a:xfrm>
            <a:off x="12642336" y="7633207"/>
            <a:ext cx="5291329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호출코드</a:t>
            </a:r>
          </a:p>
          <a:p>
            <a:pPr algn="l">
              <a:defRPr sz="4000"/>
            </a:pPr>
            <a:r>
              <a:t>generator = co_routine()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</p:txBody>
      </p:sp>
      <p:sp>
        <p:nvSpPr>
          <p:cNvPr id="482" name="Shape 482"/>
          <p:cNvSpPr/>
          <p:nvPr/>
        </p:nvSpPr>
        <p:spPr>
          <a:xfrm flipV="1">
            <a:off x="16531167" y="2381076"/>
            <a:ext cx="3883107" cy="1093815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3" name="Shape 483"/>
          <p:cNvSpPr/>
          <p:nvPr/>
        </p:nvSpPr>
        <p:spPr>
          <a:xfrm flipV="1">
            <a:off x="16534811" y="2373291"/>
            <a:ext cx="3880473" cy="1642523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4" name="Shape 484"/>
          <p:cNvSpPr/>
          <p:nvPr/>
        </p:nvSpPr>
        <p:spPr>
          <a:xfrm flipV="1">
            <a:off x="16536605" y="2368399"/>
            <a:ext cx="3881401" cy="2253270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5" name="Shape 485"/>
          <p:cNvSpPr/>
          <p:nvPr/>
        </p:nvSpPr>
        <p:spPr>
          <a:xfrm flipV="1">
            <a:off x="17448399" y="8815829"/>
            <a:ext cx="3355040" cy="36437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6" name="Shape 486"/>
          <p:cNvSpPr/>
          <p:nvPr/>
        </p:nvSpPr>
        <p:spPr>
          <a:xfrm>
            <a:off x="17453714" y="9817273"/>
            <a:ext cx="3346841" cy="55805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7" name="Shape 487"/>
          <p:cNvSpPr/>
          <p:nvPr/>
        </p:nvSpPr>
        <p:spPr>
          <a:xfrm>
            <a:off x="17458229" y="10329690"/>
            <a:ext cx="3343931" cy="117213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8" name="Shape 488"/>
          <p:cNvSpPr/>
          <p:nvPr/>
        </p:nvSpPr>
        <p:spPr>
          <a:xfrm>
            <a:off x="17458200" y="11073089"/>
            <a:ext cx="3344419" cy="126527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9" name="Shape 489"/>
          <p:cNvSpPr/>
          <p:nvPr/>
        </p:nvSpPr>
        <p:spPr>
          <a:xfrm>
            <a:off x="15784302" y="11856044"/>
            <a:ext cx="39192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StopIteration 예외 발생 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(1)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https://wiki.python.org/moin/Generators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연속된 (Sequence) 값들을 생산해내는 함수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일반 함수에서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return 문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 키워드</a:t>
            </a:r>
            <a:r>
              <a:t>가 쓰여지면, Generator 가 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Generator 에서는 return 문은 쓰이지 않습니다.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yield 한 값들이 순차적으로 생산됩니다.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끝에 도달하면 (추가 yield 가 없으면), StopIteration 예외 자동 발생합니다.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for 루프는 StopIteration 예외를 자동으로 처리합니다.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rPr u="sng">
                <a:hlinkClick r:id="rId3" invalidUrl="" action="" tgtFrame="" tooltip="" history="1" highlightClick="0" endSnd="0"/>
              </a:rPr>
              <a:t>관련 PEP문서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(2)</a:t>
            </a:r>
          </a:p>
        </p:txBody>
      </p:sp>
      <p:sp>
        <p:nvSpPr>
          <p:cNvPr id="495" name="Shape 495"/>
          <p:cNvSpPr/>
          <p:nvPr>
            <p:ph type="body" sz="half" idx="1"/>
          </p:nvPr>
        </p:nvSpPr>
        <p:spPr>
          <a:xfrm>
            <a:off x="667320" y="3238500"/>
            <a:ext cx="10890977" cy="9777990"/>
          </a:xfrm>
          <a:prstGeom prst="rect">
            <a:avLst/>
          </a:prstGeom>
        </p:spPr>
        <p:txBody>
          <a:bodyPr/>
          <a:lstStyle/>
          <a:p>
            <a:pPr/>
            <a:r>
              <a:t>예시코드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generator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to_3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generator</a:t>
            </a:r>
            <a:r>
              <a:rPr b="1"/>
              <a:t>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generator</a:t>
            </a:r>
            <a:r>
              <a:rPr b="1"/>
              <a:t>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6" name="Shape 496"/>
          <p:cNvSpPr/>
          <p:nvPr/>
        </p:nvSpPr>
        <p:spPr>
          <a:xfrm>
            <a:off x="8543536" y="3238500"/>
            <a:ext cx="1538905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실행결과</a:t>
            </a:r>
          </a:p>
          <a:p>
            <a:pPr lvl="1" marL="1270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 generator_1.py</a:t>
            </a:r>
            <a:br/>
            <a:r>
              <a:t>&lt;generator object to_3 at 0x1054ccba0&gt;</a:t>
            </a:r>
            <a:br/>
            <a:r>
              <a:t>0</a:t>
            </a:r>
            <a:br/>
            <a:r>
              <a:t>1</a:t>
            </a:r>
            <a:br/>
            <a:r>
              <a:t>2</a:t>
            </a:r>
            <a:b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활용한 Fibonacci 수열</a:t>
            </a:r>
          </a:p>
        </p:txBody>
      </p:sp>
      <p:sp>
        <p:nvSpPr>
          <p:cNvPr id="499" name="Shape 499"/>
          <p:cNvSpPr/>
          <p:nvPr>
            <p:ph type="body" sz="half" idx="1"/>
          </p:nvPr>
        </p:nvSpPr>
        <p:spPr>
          <a:xfrm>
            <a:off x="667320" y="3238500"/>
            <a:ext cx="10748684" cy="9777990"/>
          </a:xfrm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</a:t>
            </a:r>
            <a:r>
              <a:rPr b="1"/>
              <a:t>(</a:t>
            </a:r>
            <a:r>
              <a:t>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</a:t>
            </a:r>
            <a:r>
              <a:rPr b="1"/>
              <a:t>,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n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/>
              <a:t> x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/>
              <a:t> fib</a:t>
            </a:r>
            <a: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t>):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</p:txBody>
      </p:sp>
      <p:sp>
        <p:nvSpPr>
          <p:cNvPr id="500" name="Shape 500"/>
          <p:cNvSpPr/>
          <p:nvPr/>
        </p:nvSpPr>
        <p:spPr>
          <a:xfrm>
            <a:off x="12656346" y="3238500"/>
            <a:ext cx="10748684" cy="9777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x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tuple/list 로 변환하기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조금 전 to_3() 제너레이터를 다음과 같이 tuple/list 를 반환토록 할 수 있습니다.</a:t>
            </a:r>
          </a:p>
          <a:p>
            <a:pPr lvl="1"/>
            <a:r>
              <a:rPr>
                <a:solidFill>
                  <a:srgbClr val="A6AAA9"/>
                </a:solidFill>
              </a:rPr>
              <a:t>&gt;&gt;&gt; </a:t>
            </a:r>
            <a:r>
              <a:t>numbers = list(to_3())</a:t>
            </a:r>
          </a:p>
          <a:p>
            <a:pPr lvl="1"/>
            <a:r>
              <a:rPr>
                <a:solidFill>
                  <a:srgbClr val="A6AAA9"/>
                </a:solidFill>
              </a:rPr>
              <a:t>&gt;&gt;&gt; </a:t>
            </a:r>
            <a:r>
              <a:t>numbers = tuple(to_3())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소스 코드 인코딩은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utf8</a:t>
            </a:r>
            <a:r>
              <a:t> 입니다.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다른 소스코드 편집기를 쓰실 때에는, 소스코드 파일 인코딩을 필히 utf8 로 맞춰주세요.</a:t>
            </a:r>
          </a:p>
          <a:p>
            <a:pPr lvl="1"/>
            <a:r>
              <a:t>요즘 대다수 소스코드 편집기들의 기본 소스코드 인코딩은 utf8 입니다.</a:t>
            </a:r>
          </a:p>
          <a:p>
            <a:pPr/>
            <a:r>
              <a:t>파일마다 소스코드 인코딩을 지정하실 수 있지만, 파이썬 3 에서는 기본 소스코드 인코딩을 utf8 로 처리합니다. (파이썬2 는 ascii)</a:t>
            </a:r>
          </a:p>
          <a:p>
            <a:pPr lvl="1"/>
            <a:r>
              <a:t>물론, 소스코드 상단에 인코딩을 shebang 으로 지정도 가능합니다. (</a:t>
            </a:r>
            <a:r>
              <a:rPr u="sng">
                <a:hlinkClick r:id="rId2" invalidUrl="" action="" tgtFrame="" tooltip="" history="1" highlightClick="0" endSnd="0"/>
              </a:rPr>
              <a:t>관련문서</a:t>
            </a:r>
            <a:r>
              <a:t>)</a:t>
            </a:r>
          </a:p>
          <a:p>
            <a:pPr lvl="2"/>
            <a:r>
              <a:t>ex)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 -*- coding: cp949 -*-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순회 가능한 객체 (Iterable Objects)</a:t>
            </a:r>
          </a:p>
        </p:txBody>
      </p:sp>
      <p:sp>
        <p:nvSpPr>
          <p:cNvPr id="506" name="Shape 506"/>
          <p:cNvSpPr/>
          <p:nvPr>
            <p:ph type="body" sz="half" idx="1"/>
          </p:nvPr>
        </p:nvSpPr>
        <p:spPr>
          <a:xfrm>
            <a:off x="667320" y="3238500"/>
            <a:ext cx="13263559" cy="9777990"/>
          </a:xfrm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str, list, dict, tuple, set, generator 는 모두 순회가 가능한 객체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str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ch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ch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list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tuple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set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{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}: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}: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5190984" y="3238500"/>
            <a:ext cx="707717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keys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(values)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values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(items)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Generator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(1)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리턴값을 취한다.</a:t>
            </a:r>
          </a:p>
          <a:p>
            <a:pPr/>
            <a:r>
              <a:t>클래스를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인스턴스를 생성한다.</a:t>
            </a:r>
          </a:p>
          <a:p>
            <a:pPr/>
            <a:r>
              <a:t>클래스의 인스턴스로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호출가능토록</a:t>
            </a:r>
            <a:r>
              <a:t> 만들 수 있습니다.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pic>
        <p:nvPicPr>
          <p:cNvPr id="5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052" y="9040176"/>
            <a:ext cx="11049001" cy="26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13633454" y="11066105"/>
            <a:ext cx="5339336" cy="841858"/>
          </a:xfrm>
          <a:prstGeom prst="roundRect">
            <a:avLst>
              <a:gd name="adj" fmla="val 22629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3" name="Shape 513"/>
          <p:cNvSpPr/>
          <p:nvPr/>
        </p:nvSpPr>
        <p:spPr>
          <a:xfrm>
            <a:off x="2625476" y="11245734"/>
            <a:ext cx="3033107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4" name="Shape 514"/>
          <p:cNvSpPr/>
          <p:nvPr/>
        </p:nvSpPr>
        <p:spPr>
          <a:xfrm>
            <a:off x="4011234" y="11319092"/>
            <a:ext cx="15436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호출 !</a:t>
            </a:r>
          </a:p>
        </p:txBody>
      </p:sp>
      <p:sp>
        <p:nvSpPr>
          <p:cNvPr id="515" name="Shape 515"/>
          <p:cNvSpPr/>
          <p:nvPr/>
        </p:nvSpPr>
        <p:spPr>
          <a:xfrm>
            <a:off x="7931770" y="12197136"/>
            <a:ext cx="15019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오류메세지가 "인스턴스입니다." 가 아니라 "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호출불가</a:t>
            </a:r>
            <a:r>
              <a:t>합니다."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(2)</a:t>
            </a:r>
          </a:p>
        </p:txBody>
      </p:sp>
      <p:sp>
        <p:nvSpPr>
          <p:cNvPr id="518" name="Shape 5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호출가능토록 만들려면, __call__ 멤버함수를 구현합니다.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__call__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sp>
        <p:nvSpPr>
          <p:cNvPr id="519" name="Shape 519"/>
          <p:cNvSpPr/>
          <p:nvPr/>
        </p:nvSpPr>
        <p:spPr>
          <a:xfrm>
            <a:off x="1998414" y="7925668"/>
            <a:ext cx="5750074" cy="1185422"/>
          </a:xfrm>
          <a:prstGeom prst="roundRect">
            <a:avLst>
              <a:gd name="adj" fmla="val 17306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0" name="Shape 520"/>
          <p:cNvSpPr/>
          <p:nvPr/>
        </p:nvSpPr>
        <p:spPr>
          <a:xfrm>
            <a:off x="2544287" y="10365795"/>
            <a:ext cx="3033106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5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3417" y="8010046"/>
            <a:ext cx="65151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익명 함수 (Anonymous Functions)</a:t>
            </a:r>
          </a:p>
        </p:txBody>
      </p:sp>
      <p:sp>
        <p:nvSpPr>
          <p:cNvPr id="524" name="Shape 5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파이썬에서는 lambda 식을 통해 익명함수를 생성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return 문은 쓰지 않아도, 마지막 값이 return 으로 처리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인자로 함수를 지정할 때, 많이 쓰인다.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일반 함수와 인자처리도 동일하게 처리 (Positional Arguments, Keyword Arguments)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mysum1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: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mysum1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mysum2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args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295E99"/>
                </a:solidFill>
              </a:rPr>
              <a:t>sum</a:t>
            </a:r>
            <a:r>
              <a:rPr b="1"/>
              <a:t>(</a:t>
            </a:r>
            <a:r>
              <a:t>args</a:t>
            </a:r>
            <a:r>
              <a:rPr b="1"/>
              <a:t>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mysum3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4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5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6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7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(1)</a:t>
            </a:r>
          </a:p>
        </p:txBody>
      </p:sp>
      <p:sp>
        <p:nvSpPr>
          <p:cNvPr id="527" name="Shape 5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https://docs.python.org/3/library/functions.html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3" invalidUrl="" action="" tgtFrame="" tooltip="" history="1" highlightClick="0" endSnd="0"/>
              </a:rPr>
              <a:t>sorted</a:t>
            </a:r>
            <a:r>
              <a:t> : sorted(iterable[,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][, reverse])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key : 정렬기준값을 계산할 함수를 지정. 값에 기반해 오름차순/내림차순 정렬. 새로이 정렬된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리스트</a:t>
            </a:r>
            <a:r>
              <a:t>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4" invalidUrl="" action="" tgtFrame="" tooltip="" history="1" highlightClick="0" endSnd="0"/>
              </a:rPr>
              <a:t>filter</a:t>
            </a:r>
            <a:r>
              <a:t> : filter(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필터링할 함수를 지정. True 를 리턴한 항목으로만 구성된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5" invalidUrl="" action="" tgtFrame="" tooltip="" history="1" highlightClick="0" endSnd="0"/>
              </a:rPr>
              <a:t>map</a:t>
            </a:r>
            <a:r>
              <a:t> : map(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iterable, ...)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값을 변환할 함수를 지정. 리턴값으로 구성된 새로운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</a:t>
            </a:r>
            <a:r>
              <a:t>를 리턴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(2)</a:t>
            </a:r>
          </a:p>
        </p:txBody>
      </p:sp>
      <p:sp>
        <p:nvSpPr>
          <p:cNvPr id="530" name="Shape 5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max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iterable 에서 key 함수를 거친 결과값 중에 가장 큰 결과값의 원래값을 반환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default : iterable 이 비었을 경우, 이 값을 반환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arg1, args2, ... 중 에서 key 함수를 거친 결과값 중에 가장 큰 결과값의 원래값을 반환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3" invalidUrl="" action="" tgtFrame="" tooltip="" history="1" highlightClick="0" endSnd="0"/>
              </a:rPr>
              <a:t>min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(3)</a:t>
            </a:r>
          </a:p>
        </p:txBody>
      </p:sp>
      <p:sp>
        <p:nvSpPr>
          <p:cNvPr id="533" name="Shape 5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i</a:t>
            </a:r>
            <a:r>
              <a:rPr b="1"/>
              <a:t>: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False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max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min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max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min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(1)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https://docs.python.org/3/howto/sorting.html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List 에는 sort 정렬함수 가 제공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리스트를 재정렬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리스트.sort(key=None, reverse=False)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key : 정렬기준을 만들 함수를 지정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reverse : 내림차순 정렬 여부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sorted 내장함수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인자로 제공된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Iterable 변수 (tuple, list, dict, etc)</a:t>
            </a:r>
            <a:r>
              <a:t> 내 순서를 변경하지 않고, 새로운 리스트를 생성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(2)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리스트.sort()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t>mylist</a:t>
            </a:r>
            <a:r>
              <a:t>)</a:t>
            </a:r>
            <a:br/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x</a:t>
            </a:r>
            <a:r>
              <a:t>:</a:t>
            </a:r>
            <a:r>
              <a:rPr b="0"/>
              <a:t> x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)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rPr b="0"/>
              <a:t>[0, 3, 6, 9, 12, 15, 18, 1, 4, 7, 10, 13, 16, 19, 2, 5, 8, 11, 14, 17]</a:t>
            </a:r>
          </a:p>
          <a:p>
            <a:pPr/>
            <a:r>
              <a:t>sorted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:</a:t>
            </a:r>
            <a:r>
              <a:t> x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  <a:endParaRPr b="1"/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3, 6, 9, 12, 15, 18, 1, 4, 7, 10, 13, 16, 19, 2, 5, 8, 11, 14, 17]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대소 비교</a:t>
            </a:r>
          </a:p>
        </p:txBody>
      </p:sp>
      <p:sp>
        <p:nvSpPr>
          <p:cNvPr id="542" name="Shape 5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'a'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'b'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False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</a:p>
        </p:txBody>
      </p:sp>
      <p:sp>
        <p:nvSpPr>
          <p:cNvPr id="543" name="Shape 543"/>
          <p:cNvSpPr/>
          <p:nvPr/>
        </p:nvSpPr>
        <p:spPr>
          <a:xfrm>
            <a:off x="11862874" y="8370117"/>
            <a:ext cx="1021334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tuple/list 는 같은 자리수끼리만 비교대상</a:t>
            </a:r>
            <a:br/>
            <a:r>
              <a:t>앞의 자리일수록 우선순위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